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8"/>
  </p:notesMasterIdLst>
  <p:sldIdLst>
    <p:sldId id="256" r:id="rId3"/>
    <p:sldId id="312" r:id="rId4"/>
    <p:sldId id="314" r:id="rId5"/>
    <p:sldId id="372" r:id="rId6"/>
    <p:sldId id="313" r:id="rId7"/>
    <p:sldId id="342" r:id="rId9"/>
    <p:sldId id="343" r:id="rId10"/>
    <p:sldId id="344" r:id="rId11"/>
    <p:sldId id="345" r:id="rId12"/>
    <p:sldId id="346" r:id="rId13"/>
    <p:sldId id="347" r:id="rId14"/>
    <p:sldId id="348" r:id="rId15"/>
    <p:sldId id="373" r:id="rId16"/>
    <p:sldId id="350" r:id="rId17"/>
    <p:sldId id="374" r:id="rId18"/>
    <p:sldId id="363" r:id="rId19"/>
    <p:sldId id="351" r:id="rId20"/>
    <p:sldId id="352" r:id="rId21"/>
    <p:sldId id="353" r:id="rId22"/>
    <p:sldId id="354" r:id="rId23"/>
    <p:sldId id="355" r:id="rId24"/>
    <p:sldId id="376" r:id="rId25"/>
    <p:sldId id="378" r:id="rId26"/>
    <p:sldId id="357" r:id="rId27"/>
    <p:sldId id="349" r:id="rId28"/>
    <p:sldId id="358" r:id="rId29"/>
    <p:sldId id="359" r:id="rId30"/>
    <p:sldId id="360" r:id="rId31"/>
    <p:sldId id="361" r:id="rId32"/>
    <p:sldId id="364" r:id="rId33"/>
    <p:sldId id="385" r:id="rId34"/>
    <p:sldId id="384" r:id="rId35"/>
    <p:sldId id="383" r:id="rId36"/>
    <p:sldId id="377" r:id="rId37"/>
    <p:sldId id="388" r:id="rId38"/>
    <p:sldId id="387" r:id="rId39"/>
    <p:sldId id="379" r:id="rId40"/>
    <p:sldId id="391" r:id="rId41"/>
    <p:sldId id="382" r:id="rId42"/>
    <p:sldId id="380" r:id="rId43"/>
    <p:sldId id="381" r:id="rId44"/>
    <p:sldId id="386" r:id="rId45"/>
    <p:sldId id="367" r:id="rId46"/>
    <p:sldId id="366" r:id="rId47"/>
    <p:sldId id="392" r:id="rId48"/>
    <p:sldId id="371" r:id="rId49"/>
    <p:sldId id="370" r:id="rId50"/>
    <p:sldId id="389" r:id="rId51"/>
    <p:sldId id="390" r:id="rId52"/>
    <p:sldId id="369" r:id="rId53"/>
    <p:sldId id="393" r:id="rId54"/>
    <p:sldId id="267" r:id="rId55"/>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491" autoAdjust="0"/>
    <p:restoredTop sz="74805" autoAdjust="0"/>
  </p:normalViewPr>
  <p:slideViewPr>
    <p:cSldViewPr snapToGrid="0" snapToObjects="1">
      <p:cViewPr varScale="1">
        <p:scale>
          <a:sx n="69" d="100"/>
          <a:sy n="69" d="100"/>
        </p:scale>
        <p:origin x="2067" y="2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notesMaster" Target="notesMasters/notesMaster1.xml"/><Relationship Id="rId7" Type="http://schemas.openxmlformats.org/officeDocument/2006/relationships/slide" Target="slides/slide5.xml"/><Relationship Id="rId6" Type="http://schemas.openxmlformats.org/officeDocument/2006/relationships/slide" Target="slides/slide4.xml"/><Relationship Id="rId58" Type="http://schemas.openxmlformats.org/officeDocument/2006/relationships/tableStyles" Target="tableStyles.xml"/><Relationship Id="rId57" Type="http://schemas.openxmlformats.org/officeDocument/2006/relationships/viewProps" Target="viewProps.xml"/><Relationship Id="rId56" Type="http://schemas.openxmlformats.org/officeDocument/2006/relationships/presProps" Target="presProps.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7B5CE-4EA1-4AA2-9638-F49610936934}" type="datetimeFigureOut">
              <a:rPr lang="en-US" smtClean="0"/>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1F53E7-1D80-409B-816A-20BDAD5A7410}"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err="1"/>
              <a:t>Tự</a:t>
            </a:r>
            <a:r>
              <a:rPr lang="vi-VN" dirty="0"/>
              <a:t> </a:t>
            </a:r>
            <a:r>
              <a:rPr lang="vi-VN" dirty="0" err="1"/>
              <a:t>kỷ</a:t>
            </a:r>
            <a:r>
              <a:rPr lang="vi-VN" dirty="0"/>
              <a:t> </a:t>
            </a:r>
            <a:r>
              <a:rPr lang="vi-VN" dirty="0" err="1"/>
              <a:t>là</a:t>
            </a:r>
            <a:r>
              <a:rPr lang="vi-VN" dirty="0"/>
              <a:t> </a:t>
            </a:r>
            <a:r>
              <a:rPr lang="vi-VN" dirty="0" err="1"/>
              <a:t>gì</a:t>
            </a:r>
            <a:r>
              <a:rPr lang="vi-VN" dirty="0"/>
              <a:t>: </a:t>
            </a:r>
            <a:endParaRPr lang="vi-VN" dirty="0"/>
          </a:p>
          <a:p>
            <a:r>
              <a:rPr lang="vi-VN" dirty="0"/>
              <a:t>	</a:t>
            </a:r>
            <a:r>
              <a:rPr lang="vi-VN" dirty="0" err="1"/>
              <a:t>Tự</a:t>
            </a:r>
            <a:r>
              <a:rPr lang="vi-VN" dirty="0"/>
              <a:t> </a:t>
            </a:r>
            <a:r>
              <a:rPr lang="vi-VN" dirty="0" err="1"/>
              <a:t>kỷ</a:t>
            </a:r>
            <a:r>
              <a:rPr lang="vi-VN" dirty="0"/>
              <a:t> hay </a:t>
            </a:r>
            <a:r>
              <a:rPr lang="vi-VN" dirty="0" err="1"/>
              <a:t>rối</a:t>
            </a:r>
            <a:r>
              <a:rPr lang="vi-VN" dirty="0"/>
              <a:t> </a:t>
            </a:r>
            <a:r>
              <a:rPr lang="vi-VN" dirty="0" err="1"/>
              <a:t>loạn</a:t>
            </a:r>
            <a:r>
              <a:rPr lang="vi-VN" dirty="0"/>
              <a:t> </a:t>
            </a:r>
            <a:r>
              <a:rPr lang="vi-VN" dirty="0" err="1"/>
              <a:t>phổ</a:t>
            </a:r>
            <a:r>
              <a:rPr lang="vi-VN" dirty="0"/>
              <a:t> </a:t>
            </a:r>
            <a:r>
              <a:rPr lang="vi-VN" dirty="0" err="1"/>
              <a:t>tự</a:t>
            </a:r>
            <a:r>
              <a:rPr lang="vi-VN" dirty="0"/>
              <a:t> </a:t>
            </a:r>
            <a:r>
              <a:rPr lang="vi-VN" dirty="0" err="1"/>
              <a:t>kỷ</a:t>
            </a:r>
            <a:r>
              <a:rPr lang="vi-VN" dirty="0"/>
              <a:t> (ASD), </a:t>
            </a:r>
            <a:r>
              <a:rPr lang="vi-VN" dirty="0" err="1"/>
              <a:t>đề</a:t>
            </a:r>
            <a:r>
              <a:rPr lang="vi-VN" dirty="0"/>
              <a:t> </a:t>
            </a:r>
            <a:r>
              <a:rPr lang="vi-VN" dirty="0" err="1"/>
              <a:t>cập</a:t>
            </a:r>
            <a:r>
              <a:rPr lang="vi-VN" dirty="0"/>
              <a:t> </a:t>
            </a:r>
            <a:r>
              <a:rPr lang="vi-VN" dirty="0" err="1"/>
              <a:t>đến</a:t>
            </a:r>
            <a:r>
              <a:rPr lang="vi-VN" dirty="0"/>
              <a:t> </a:t>
            </a:r>
            <a:r>
              <a:rPr lang="vi-VN" dirty="0" err="1"/>
              <a:t>một</a:t>
            </a:r>
            <a:r>
              <a:rPr lang="vi-VN" dirty="0"/>
              <a:t> </a:t>
            </a:r>
            <a:r>
              <a:rPr lang="vi-VN" dirty="0" err="1"/>
              <a:t>loạt</a:t>
            </a:r>
            <a:r>
              <a:rPr lang="vi-VN" dirty="0"/>
              <a:t> </a:t>
            </a:r>
            <a:r>
              <a:rPr lang="vi-VN" dirty="0" err="1"/>
              <a:t>các</a:t>
            </a:r>
            <a:r>
              <a:rPr lang="vi-VN" dirty="0"/>
              <a:t> </a:t>
            </a:r>
            <a:r>
              <a:rPr lang="vi-VN" dirty="0" err="1"/>
              <a:t>tình</a:t>
            </a:r>
            <a:r>
              <a:rPr lang="vi-VN" dirty="0"/>
              <a:t> </a:t>
            </a:r>
            <a:r>
              <a:rPr lang="vi-VN" dirty="0" err="1"/>
              <a:t>trạng</a:t>
            </a:r>
            <a:r>
              <a:rPr lang="vi-VN" dirty="0"/>
              <a:t> </a:t>
            </a:r>
            <a:r>
              <a:rPr lang="vi-VN" dirty="0" err="1"/>
              <a:t>được</a:t>
            </a:r>
            <a:r>
              <a:rPr lang="vi-VN" dirty="0"/>
              <a:t> </a:t>
            </a:r>
            <a:r>
              <a:rPr lang="vi-VN" dirty="0" err="1"/>
              <a:t>đặc</a:t>
            </a:r>
            <a:r>
              <a:rPr lang="vi-VN" dirty="0"/>
              <a:t> trưng </a:t>
            </a:r>
            <a:r>
              <a:rPr lang="vi-VN" dirty="0" err="1"/>
              <a:t>bởi</a:t>
            </a:r>
            <a:r>
              <a:rPr lang="vi-VN" dirty="0"/>
              <a:t> </a:t>
            </a:r>
            <a:r>
              <a:rPr lang="vi-VN" dirty="0" err="1"/>
              <a:t>những</a:t>
            </a:r>
            <a:r>
              <a:rPr lang="vi-VN" dirty="0"/>
              <a:t> </a:t>
            </a:r>
            <a:r>
              <a:rPr lang="vi-VN" dirty="0" err="1"/>
              <a:t>thách</a:t>
            </a:r>
            <a:r>
              <a:rPr lang="vi-VN" dirty="0"/>
              <a:t> </a:t>
            </a:r>
            <a:r>
              <a:rPr lang="vi-VN" dirty="0" err="1"/>
              <a:t>thức</a:t>
            </a:r>
            <a:r>
              <a:rPr lang="vi-VN" dirty="0"/>
              <a:t> </a:t>
            </a:r>
            <a:r>
              <a:rPr lang="vi-VN" dirty="0" err="1"/>
              <a:t>về</a:t>
            </a:r>
            <a:r>
              <a:rPr lang="vi-VN" dirty="0"/>
              <a:t> </a:t>
            </a:r>
            <a:r>
              <a:rPr lang="vi-VN" dirty="0" err="1"/>
              <a:t>kỹ</a:t>
            </a:r>
            <a:r>
              <a:rPr lang="vi-VN" dirty="0"/>
              <a:t> năng </a:t>
            </a:r>
            <a:r>
              <a:rPr lang="vi-VN" dirty="0" err="1"/>
              <a:t>xã</a:t>
            </a:r>
            <a:r>
              <a:rPr lang="vi-VN" dirty="0"/>
              <a:t> </a:t>
            </a:r>
            <a:r>
              <a:rPr lang="vi-VN" dirty="0" err="1"/>
              <a:t>hội</a:t>
            </a:r>
            <a:r>
              <a:rPr lang="vi-VN" dirty="0"/>
              <a:t>, </a:t>
            </a:r>
            <a:r>
              <a:rPr lang="vi-VN" dirty="0" err="1"/>
              <a:t>hành</a:t>
            </a:r>
            <a:r>
              <a:rPr lang="vi-VN" dirty="0"/>
              <a:t> vi </a:t>
            </a:r>
            <a:r>
              <a:rPr lang="vi-VN" dirty="0" err="1"/>
              <a:t>lặp</a:t>
            </a:r>
            <a:r>
              <a:rPr lang="vi-VN" dirty="0"/>
              <a:t> đi </a:t>
            </a:r>
            <a:r>
              <a:rPr lang="vi-VN" dirty="0" err="1"/>
              <a:t>lặp</a:t>
            </a:r>
            <a:r>
              <a:rPr lang="vi-VN" dirty="0"/>
              <a:t> </a:t>
            </a:r>
            <a:r>
              <a:rPr lang="vi-VN" dirty="0" err="1"/>
              <a:t>lại</a:t>
            </a:r>
            <a:r>
              <a:rPr lang="vi-VN" dirty="0"/>
              <a:t>, </a:t>
            </a:r>
            <a:r>
              <a:rPr lang="vi-VN" dirty="0" err="1"/>
              <a:t>lời</a:t>
            </a:r>
            <a:r>
              <a:rPr lang="vi-VN" dirty="0"/>
              <a:t> </a:t>
            </a:r>
            <a:r>
              <a:rPr lang="vi-VN" dirty="0" err="1"/>
              <a:t>nói</a:t>
            </a:r>
            <a:r>
              <a:rPr lang="vi-VN" dirty="0"/>
              <a:t> </a:t>
            </a:r>
            <a:r>
              <a:rPr lang="vi-VN" dirty="0" err="1"/>
              <a:t>và</a:t>
            </a:r>
            <a:r>
              <a:rPr lang="vi-VN" dirty="0"/>
              <a:t> giao </a:t>
            </a:r>
            <a:r>
              <a:rPr lang="vi-VN" dirty="0" err="1"/>
              <a:t>tiếp</a:t>
            </a:r>
            <a:r>
              <a:rPr lang="vi-VN" dirty="0"/>
              <a:t> phi ngôn </a:t>
            </a:r>
            <a:r>
              <a:rPr lang="vi-VN" dirty="0" err="1"/>
              <a:t>ngữ</a:t>
            </a:r>
            <a:r>
              <a:rPr lang="vi-VN" dirty="0"/>
              <a:t>. </a:t>
            </a:r>
            <a:endParaRPr lang="vi-VN" dirty="0"/>
          </a:p>
          <a:p>
            <a:endParaRPr lang="vi-VN" dirty="0"/>
          </a:p>
          <a:p>
            <a:r>
              <a:rPr lang="vi-VN" dirty="0"/>
              <a:t>Nguyên nhân </a:t>
            </a:r>
            <a:r>
              <a:rPr lang="vi-VN" dirty="0" err="1"/>
              <a:t>và</a:t>
            </a:r>
            <a:r>
              <a:rPr lang="vi-VN" dirty="0"/>
              <a:t> </a:t>
            </a:r>
            <a:r>
              <a:rPr lang="vi-VN" dirty="0" err="1"/>
              <a:t>thách</a:t>
            </a:r>
            <a:r>
              <a:rPr lang="vi-VN" dirty="0"/>
              <a:t> </a:t>
            </a:r>
            <a:r>
              <a:rPr lang="vi-VN" dirty="0" err="1"/>
              <a:t>thức</a:t>
            </a:r>
            <a:r>
              <a:rPr lang="vi-VN" dirty="0"/>
              <a:t>: </a:t>
            </a:r>
            <a:endParaRPr lang="vi-VN" dirty="0"/>
          </a:p>
          <a:p>
            <a:r>
              <a:rPr lang="vi-VN" dirty="0"/>
              <a:t>	</a:t>
            </a:r>
            <a:r>
              <a:rPr lang="vi-VN" dirty="0" err="1"/>
              <a:t>Nó</a:t>
            </a:r>
            <a:r>
              <a:rPr lang="vi-VN" dirty="0"/>
              <a:t> </a:t>
            </a:r>
            <a:r>
              <a:rPr lang="vi-VN" dirty="0" err="1"/>
              <a:t>chủ</a:t>
            </a:r>
            <a:r>
              <a:rPr lang="vi-VN" dirty="0"/>
              <a:t> </a:t>
            </a:r>
            <a:r>
              <a:rPr lang="vi-VN" dirty="0" err="1"/>
              <a:t>yếu</a:t>
            </a:r>
            <a:r>
              <a:rPr lang="vi-VN" dirty="0"/>
              <a:t> </a:t>
            </a:r>
            <a:r>
              <a:rPr lang="vi-VN" dirty="0" err="1"/>
              <a:t>bị</a:t>
            </a:r>
            <a:r>
              <a:rPr lang="vi-VN" dirty="0"/>
              <a:t> </a:t>
            </a:r>
            <a:r>
              <a:rPr lang="vi-VN" dirty="0" err="1"/>
              <a:t>ảnh</a:t>
            </a:r>
            <a:r>
              <a:rPr lang="vi-VN" dirty="0"/>
              <a:t> </a:t>
            </a:r>
            <a:r>
              <a:rPr lang="vi-VN" dirty="0" err="1"/>
              <a:t>hưởng</a:t>
            </a:r>
            <a:r>
              <a:rPr lang="vi-VN" dirty="0"/>
              <a:t> </a:t>
            </a:r>
            <a:r>
              <a:rPr lang="vi-VN" dirty="0" err="1"/>
              <a:t>bởi</a:t>
            </a:r>
            <a:r>
              <a:rPr lang="vi-VN" dirty="0"/>
              <a:t> </a:t>
            </a:r>
            <a:r>
              <a:rPr lang="vi-VN" dirty="0" err="1"/>
              <a:t>sự</a:t>
            </a:r>
            <a:r>
              <a:rPr lang="vi-VN" dirty="0"/>
              <a:t> </a:t>
            </a:r>
            <a:r>
              <a:rPr lang="vi-VN" dirty="0" err="1"/>
              <a:t>kết</a:t>
            </a:r>
            <a:r>
              <a:rPr lang="vi-VN" dirty="0"/>
              <a:t> </a:t>
            </a:r>
            <a:r>
              <a:rPr lang="vi-VN" dirty="0" err="1"/>
              <a:t>hợp</a:t>
            </a:r>
            <a:r>
              <a:rPr lang="vi-VN" dirty="0"/>
              <a:t> </a:t>
            </a:r>
            <a:r>
              <a:rPr lang="vi-VN" dirty="0" err="1"/>
              <a:t>của</a:t>
            </a:r>
            <a:r>
              <a:rPr lang="vi-VN" dirty="0"/>
              <a:t> </a:t>
            </a:r>
            <a:r>
              <a:rPr lang="vi-VN" dirty="0" err="1"/>
              <a:t>các</a:t>
            </a:r>
            <a:r>
              <a:rPr lang="vi-VN" dirty="0"/>
              <a:t> </a:t>
            </a:r>
            <a:r>
              <a:rPr lang="vi-VN" dirty="0" err="1"/>
              <a:t>yếu</a:t>
            </a:r>
            <a:r>
              <a:rPr lang="vi-VN" dirty="0"/>
              <a:t> </a:t>
            </a:r>
            <a:r>
              <a:rPr lang="vi-VN" dirty="0" err="1"/>
              <a:t>tố</a:t>
            </a:r>
            <a:r>
              <a:rPr lang="vi-VN" dirty="0"/>
              <a:t> di </a:t>
            </a:r>
            <a:r>
              <a:rPr lang="vi-VN" dirty="0" err="1"/>
              <a:t>truyền</a:t>
            </a:r>
            <a:r>
              <a:rPr lang="vi-VN" dirty="0"/>
              <a:t> </a:t>
            </a:r>
            <a:r>
              <a:rPr lang="vi-VN" dirty="0" err="1"/>
              <a:t>và</a:t>
            </a:r>
            <a:r>
              <a:rPr lang="vi-VN" dirty="0"/>
              <a:t> môi </a:t>
            </a:r>
            <a:r>
              <a:rPr lang="vi-VN" dirty="0" err="1"/>
              <a:t>trường</a:t>
            </a:r>
            <a:r>
              <a:rPr lang="vi-VN" dirty="0"/>
              <a:t>. </a:t>
            </a:r>
            <a:r>
              <a:rPr lang="vi-VN" dirty="0" err="1"/>
              <a:t>Vì</a:t>
            </a:r>
            <a:r>
              <a:rPr lang="vi-VN" dirty="0"/>
              <a:t> </a:t>
            </a:r>
            <a:r>
              <a:rPr lang="vi-VN" dirty="0" err="1"/>
              <a:t>tự</a:t>
            </a:r>
            <a:r>
              <a:rPr lang="vi-VN" dirty="0"/>
              <a:t> </a:t>
            </a:r>
            <a:r>
              <a:rPr lang="vi-VN" dirty="0" err="1"/>
              <a:t>kỷ</a:t>
            </a:r>
            <a:r>
              <a:rPr lang="vi-VN" dirty="0"/>
              <a:t> </a:t>
            </a:r>
            <a:r>
              <a:rPr lang="vi-VN" dirty="0" err="1"/>
              <a:t>là</a:t>
            </a:r>
            <a:r>
              <a:rPr lang="vi-VN" dirty="0"/>
              <a:t> </a:t>
            </a:r>
            <a:r>
              <a:rPr lang="vi-VN" dirty="0" err="1"/>
              <a:t>một</a:t>
            </a:r>
            <a:r>
              <a:rPr lang="vi-VN" dirty="0"/>
              <a:t> </a:t>
            </a:r>
            <a:r>
              <a:rPr lang="vi-VN" dirty="0" err="1"/>
              <a:t>rối</a:t>
            </a:r>
            <a:r>
              <a:rPr lang="vi-VN" dirty="0"/>
              <a:t> </a:t>
            </a:r>
            <a:r>
              <a:rPr lang="vi-VN" dirty="0" err="1"/>
              <a:t>loạn</a:t>
            </a:r>
            <a:r>
              <a:rPr lang="vi-VN" dirty="0"/>
              <a:t> </a:t>
            </a:r>
            <a:r>
              <a:rPr lang="vi-VN" dirty="0" err="1"/>
              <a:t>phổ</a:t>
            </a:r>
            <a:r>
              <a:rPr lang="vi-VN" dirty="0"/>
              <a:t> nên </a:t>
            </a:r>
            <a:r>
              <a:rPr lang="vi-VN" dirty="0" err="1"/>
              <a:t>mỗi</a:t>
            </a:r>
            <a:r>
              <a:rPr lang="vi-VN" dirty="0"/>
              <a:t> </a:t>
            </a:r>
            <a:r>
              <a:rPr lang="vi-VN" dirty="0" err="1"/>
              <a:t>người</a:t>
            </a:r>
            <a:r>
              <a:rPr lang="vi-VN" dirty="0"/>
              <a:t> </a:t>
            </a:r>
            <a:r>
              <a:rPr lang="vi-VN" dirty="0" err="1"/>
              <a:t>mắc</a:t>
            </a:r>
            <a:r>
              <a:rPr lang="vi-VN" dirty="0"/>
              <a:t> </a:t>
            </a:r>
            <a:r>
              <a:rPr lang="vi-VN" dirty="0" err="1"/>
              <a:t>chứng</a:t>
            </a:r>
            <a:r>
              <a:rPr lang="vi-VN" dirty="0"/>
              <a:t> </a:t>
            </a:r>
            <a:r>
              <a:rPr lang="vi-VN" dirty="0" err="1"/>
              <a:t>tự</a:t>
            </a:r>
            <a:r>
              <a:rPr lang="vi-VN" dirty="0"/>
              <a:t> </a:t>
            </a:r>
            <a:r>
              <a:rPr lang="vi-VN" dirty="0" err="1"/>
              <a:t>kỷ</a:t>
            </a:r>
            <a:r>
              <a:rPr lang="vi-VN" dirty="0"/>
              <a:t> </a:t>
            </a:r>
            <a:r>
              <a:rPr lang="vi-VN" dirty="0" err="1"/>
              <a:t>đều</a:t>
            </a:r>
            <a:r>
              <a:rPr lang="vi-VN" dirty="0"/>
              <a:t> </a:t>
            </a:r>
            <a:r>
              <a:rPr lang="vi-VN" dirty="0" err="1"/>
              <a:t>có</a:t>
            </a:r>
            <a:r>
              <a:rPr lang="vi-VN" dirty="0"/>
              <a:t> </a:t>
            </a:r>
            <a:r>
              <a:rPr lang="vi-VN" dirty="0" err="1"/>
              <a:t>những</a:t>
            </a:r>
            <a:r>
              <a:rPr lang="vi-VN" dirty="0"/>
              <a:t> </a:t>
            </a:r>
            <a:r>
              <a:rPr lang="vi-VN" dirty="0" err="1"/>
              <a:t>điểm</a:t>
            </a:r>
            <a:r>
              <a:rPr lang="vi-VN" dirty="0"/>
              <a:t> </a:t>
            </a:r>
            <a:r>
              <a:rPr lang="vi-VN" dirty="0" err="1"/>
              <a:t>mạnh</a:t>
            </a:r>
            <a:r>
              <a:rPr lang="vi-VN" dirty="0"/>
              <a:t> </a:t>
            </a:r>
            <a:r>
              <a:rPr lang="vi-VN" dirty="0" err="1"/>
              <a:t>và</a:t>
            </a:r>
            <a:r>
              <a:rPr lang="vi-VN" dirty="0"/>
              <a:t> </a:t>
            </a:r>
            <a:r>
              <a:rPr lang="vi-VN" dirty="0" err="1"/>
              <a:t>thách</a:t>
            </a:r>
            <a:r>
              <a:rPr lang="vi-VN" dirty="0"/>
              <a:t> </a:t>
            </a:r>
            <a:r>
              <a:rPr lang="vi-VN" dirty="0" err="1"/>
              <a:t>thức</a:t>
            </a:r>
            <a:r>
              <a:rPr lang="vi-VN" dirty="0"/>
              <a:t> riêng </a:t>
            </a:r>
            <a:r>
              <a:rPr lang="vi-VN" dirty="0" err="1"/>
              <a:t>biệt</a:t>
            </a:r>
            <a:r>
              <a:rPr lang="vi-VN" dirty="0"/>
              <a:t>. </a:t>
            </a:r>
            <a:endParaRPr lang="vi-VN" dirty="0"/>
          </a:p>
          <a:p>
            <a:endParaRPr lang="vi-VN" dirty="0"/>
          </a:p>
          <a:p>
            <a:r>
              <a:rPr lang="vi-VN" dirty="0"/>
              <a:t>	</a:t>
            </a:r>
            <a:r>
              <a:rPr lang="vi-VN" dirty="0" err="1"/>
              <a:t>Cách</a:t>
            </a:r>
            <a:r>
              <a:rPr lang="vi-VN" dirty="0"/>
              <a:t> </a:t>
            </a:r>
            <a:r>
              <a:rPr lang="vi-VN" dirty="0" err="1"/>
              <a:t>thức</a:t>
            </a:r>
            <a:r>
              <a:rPr lang="vi-VN" dirty="0"/>
              <a:t> </a:t>
            </a:r>
            <a:r>
              <a:rPr lang="vi-VN" dirty="0" err="1"/>
              <a:t>mà</a:t>
            </a:r>
            <a:r>
              <a:rPr lang="vi-VN" dirty="0"/>
              <a:t> </a:t>
            </a:r>
            <a:r>
              <a:rPr lang="vi-VN" dirty="0" err="1"/>
              <a:t>những</a:t>
            </a:r>
            <a:r>
              <a:rPr lang="vi-VN" dirty="0"/>
              <a:t> </a:t>
            </a:r>
            <a:r>
              <a:rPr lang="vi-VN" dirty="0" err="1"/>
              <a:t>người</a:t>
            </a:r>
            <a:r>
              <a:rPr lang="vi-VN" dirty="0"/>
              <a:t> </a:t>
            </a:r>
            <a:r>
              <a:rPr lang="vi-VN" dirty="0" err="1"/>
              <a:t>mắc</a:t>
            </a:r>
            <a:r>
              <a:rPr lang="vi-VN" dirty="0"/>
              <a:t> </a:t>
            </a:r>
            <a:r>
              <a:rPr lang="vi-VN" dirty="0" err="1"/>
              <a:t>chứng</a:t>
            </a:r>
            <a:r>
              <a:rPr lang="vi-VN" dirty="0"/>
              <a:t> </a:t>
            </a:r>
            <a:r>
              <a:rPr lang="vi-VN" dirty="0" err="1"/>
              <a:t>tự</a:t>
            </a:r>
            <a:r>
              <a:rPr lang="vi-VN" dirty="0"/>
              <a:t> </a:t>
            </a:r>
            <a:r>
              <a:rPr lang="vi-VN" dirty="0" err="1"/>
              <a:t>kỷ</a:t>
            </a:r>
            <a:r>
              <a:rPr lang="vi-VN" dirty="0"/>
              <a:t> </a:t>
            </a:r>
            <a:r>
              <a:rPr lang="vi-VN" dirty="0" err="1"/>
              <a:t>học</a:t>
            </a:r>
            <a:r>
              <a:rPr lang="vi-VN" dirty="0"/>
              <a:t> </a:t>
            </a:r>
            <a:r>
              <a:rPr lang="vi-VN" dirty="0" err="1"/>
              <a:t>hỏi</a:t>
            </a:r>
            <a:r>
              <a:rPr lang="vi-VN" dirty="0"/>
              <a:t>, suy </a:t>
            </a:r>
            <a:r>
              <a:rPr lang="vi-VN" dirty="0" err="1"/>
              <a:t>nghĩ</a:t>
            </a:r>
            <a:r>
              <a:rPr lang="vi-VN" dirty="0"/>
              <a:t> </a:t>
            </a:r>
            <a:r>
              <a:rPr lang="vi-VN" dirty="0" err="1"/>
              <a:t>và</a:t>
            </a:r>
            <a:r>
              <a:rPr lang="vi-VN" dirty="0"/>
              <a:t> </a:t>
            </a:r>
            <a:r>
              <a:rPr lang="vi-VN" dirty="0" err="1"/>
              <a:t>giải</a:t>
            </a:r>
            <a:r>
              <a:rPr lang="vi-VN" dirty="0"/>
              <a:t> </a:t>
            </a:r>
            <a:r>
              <a:rPr lang="vi-VN" dirty="0" err="1"/>
              <a:t>quyết</a:t>
            </a:r>
            <a:r>
              <a:rPr lang="vi-VN" dirty="0"/>
              <a:t> </a:t>
            </a:r>
            <a:r>
              <a:rPr lang="vi-VN" dirty="0" err="1"/>
              <a:t>vấn</a:t>
            </a:r>
            <a:r>
              <a:rPr lang="vi-VN" dirty="0"/>
              <a:t> </a:t>
            </a:r>
            <a:r>
              <a:rPr lang="vi-VN" dirty="0" err="1"/>
              <a:t>đề</a:t>
            </a:r>
            <a:r>
              <a:rPr lang="vi-VN" dirty="0"/>
              <a:t> </a:t>
            </a:r>
            <a:r>
              <a:rPr lang="vi-VN" dirty="0" err="1"/>
              <a:t>có</a:t>
            </a:r>
            <a:r>
              <a:rPr lang="vi-VN" dirty="0"/>
              <a:t> </a:t>
            </a:r>
            <a:r>
              <a:rPr lang="vi-VN" dirty="0" err="1"/>
              <a:t>thể</a:t>
            </a:r>
            <a:r>
              <a:rPr lang="vi-VN" dirty="0"/>
              <a:t> </a:t>
            </a:r>
            <a:r>
              <a:rPr lang="vi-VN" dirty="0" err="1"/>
              <a:t>từ</a:t>
            </a:r>
            <a:r>
              <a:rPr lang="vi-VN" dirty="0"/>
              <a:t> </a:t>
            </a:r>
            <a:r>
              <a:rPr lang="vi-VN" dirty="0" err="1"/>
              <a:t>có</a:t>
            </a:r>
            <a:r>
              <a:rPr lang="vi-VN" dirty="0"/>
              <a:t> </a:t>
            </a:r>
            <a:r>
              <a:rPr lang="vi-VN" dirty="0" err="1"/>
              <a:t>kỹ</a:t>
            </a:r>
            <a:r>
              <a:rPr lang="vi-VN" dirty="0"/>
              <a:t> năng cao </a:t>
            </a:r>
            <a:r>
              <a:rPr lang="vi-VN" dirty="0" err="1"/>
              <a:t>đến</a:t>
            </a:r>
            <a:r>
              <a:rPr lang="vi-VN" dirty="0"/>
              <a:t> </a:t>
            </a:r>
            <a:r>
              <a:rPr lang="vi-VN" dirty="0" err="1"/>
              <a:t>có</a:t>
            </a:r>
            <a:r>
              <a:rPr lang="vi-VN" dirty="0"/>
              <a:t> </a:t>
            </a:r>
            <a:r>
              <a:rPr lang="vi-VN" dirty="0" err="1"/>
              <a:t>thách</a:t>
            </a:r>
            <a:r>
              <a:rPr lang="vi-VN" dirty="0"/>
              <a:t> </a:t>
            </a:r>
            <a:r>
              <a:rPr lang="vi-VN" dirty="0" err="1"/>
              <a:t>thức</a:t>
            </a:r>
            <a:r>
              <a:rPr lang="vi-VN" dirty="0"/>
              <a:t> nghiêm </a:t>
            </a:r>
            <a:r>
              <a:rPr lang="vi-VN" dirty="0" err="1"/>
              <a:t>trọng</a:t>
            </a:r>
            <a:r>
              <a:rPr lang="vi-VN" dirty="0"/>
              <a:t>. </a:t>
            </a:r>
            <a:endParaRPr lang="vi-VN" dirty="0"/>
          </a:p>
          <a:p>
            <a:endParaRPr lang="vi-VN" dirty="0"/>
          </a:p>
          <a:p>
            <a:r>
              <a:rPr lang="vi-VN" dirty="0"/>
              <a:t>	Nghiên </a:t>
            </a:r>
            <a:r>
              <a:rPr lang="vi-VN" dirty="0" err="1"/>
              <a:t>cứu</a:t>
            </a:r>
            <a:r>
              <a:rPr lang="vi-VN" dirty="0"/>
              <a:t> </a:t>
            </a:r>
            <a:r>
              <a:rPr lang="vi-VN" dirty="0" err="1"/>
              <a:t>đã</a:t>
            </a:r>
            <a:r>
              <a:rPr lang="vi-VN" dirty="0"/>
              <a:t> </a:t>
            </a:r>
            <a:r>
              <a:rPr lang="vi-VN" dirty="0" err="1"/>
              <a:t>chỉ</a:t>
            </a:r>
            <a:r>
              <a:rPr lang="vi-VN" dirty="0"/>
              <a:t> ra </a:t>
            </a:r>
            <a:r>
              <a:rPr lang="vi-VN" dirty="0" err="1"/>
              <a:t>rõ</a:t>
            </a:r>
            <a:r>
              <a:rPr lang="vi-VN" dirty="0"/>
              <a:t> </a:t>
            </a:r>
            <a:r>
              <a:rPr lang="vi-VN" dirty="0" err="1"/>
              <a:t>ràng</a:t>
            </a:r>
            <a:r>
              <a:rPr lang="vi-VN" dirty="0"/>
              <a:t> </a:t>
            </a:r>
            <a:r>
              <a:rPr lang="vi-VN" dirty="0" err="1"/>
              <a:t>rằng</a:t>
            </a:r>
            <a:r>
              <a:rPr lang="vi-VN" dirty="0"/>
              <a:t> can </a:t>
            </a:r>
            <a:r>
              <a:rPr lang="vi-VN" dirty="0" err="1"/>
              <a:t>thiệp</a:t>
            </a:r>
            <a:r>
              <a:rPr lang="vi-VN" dirty="0"/>
              <a:t> </a:t>
            </a:r>
            <a:r>
              <a:rPr lang="vi-VN" dirty="0" err="1"/>
              <a:t>sớm</a:t>
            </a:r>
            <a:r>
              <a:rPr lang="vi-VN" dirty="0"/>
              <a:t> </a:t>
            </a:r>
            <a:r>
              <a:rPr lang="vi-VN" dirty="0" err="1"/>
              <a:t>chất</a:t>
            </a:r>
            <a:r>
              <a:rPr lang="vi-VN" dirty="0"/>
              <a:t> </a:t>
            </a:r>
            <a:r>
              <a:rPr lang="vi-VN" dirty="0" err="1"/>
              <a:t>lượng</a:t>
            </a:r>
            <a:r>
              <a:rPr lang="vi-VN" dirty="0"/>
              <a:t> cao </a:t>
            </a:r>
            <a:r>
              <a:rPr lang="vi-VN" dirty="0" err="1"/>
              <a:t>có</a:t>
            </a:r>
            <a:r>
              <a:rPr lang="vi-VN" dirty="0"/>
              <a:t> </a:t>
            </a:r>
            <a:r>
              <a:rPr lang="vi-VN" dirty="0" err="1"/>
              <a:t>thể</a:t>
            </a:r>
            <a:r>
              <a:rPr lang="vi-VN" dirty="0"/>
              <a:t> </a:t>
            </a:r>
            <a:r>
              <a:rPr lang="vi-VN" dirty="0" err="1"/>
              <a:t>cải</a:t>
            </a:r>
            <a:r>
              <a:rPr lang="vi-VN" dirty="0"/>
              <a:t> </a:t>
            </a:r>
            <a:r>
              <a:rPr lang="vi-VN" dirty="0" err="1"/>
              <a:t>thiện</a:t>
            </a:r>
            <a:r>
              <a:rPr lang="vi-VN" dirty="0"/>
              <a:t> </a:t>
            </a:r>
            <a:r>
              <a:rPr lang="vi-VN" dirty="0" err="1"/>
              <a:t>các</a:t>
            </a:r>
            <a:r>
              <a:rPr lang="vi-VN" dirty="0"/>
              <a:t> </a:t>
            </a:r>
            <a:r>
              <a:rPr lang="vi-VN" dirty="0" err="1"/>
              <a:t>kỹ</a:t>
            </a:r>
            <a:r>
              <a:rPr lang="vi-VN" dirty="0"/>
              <a:t> năng </a:t>
            </a:r>
            <a:r>
              <a:rPr lang="vi-VN" dirty="0" err="1"/>
              <a:t>học</a:t>
            </a:r>
            <a:r>
              <a:rPr lang="vi-VN" dirty="0"/>
              <a:t> </a:t>
            </a:r>
            <a:r>
              <a:rPr lang="vi-VN" dirty="0" err="1"/>
              <a:t>tập</a:t>
            </a:r>
            <a:r>
              <a:rPr lang="vi-VN" dirty="0"/>
              <a:t>, giao </a:t>
            </a:r>
            <a:r>
              <a:rPr lang="vi-VN" dirty="0" err="1"/>
              <a:t>tiếp</a:t>
            </a:r>
            <a:r>
              <a:rPr lang="vi-VN" dirty="0"/>
              <a:t> </a:t>
            </a:r>
            <a:r>
              <a:rPr lang="vi-VN" dirty="0" err="1"/>
              <a:t>và</a:t>
            </a:r>
            <a:r>
              <a:rPr lang="vi-VN" dirty="0"/>
              <a:t> </a:t>
            </a:r>
            <a:r>
              <a:rPr lang="vi-VN" dirty="0" err="1"/>
              <a:t>xã</a:t>
            </a:r>
            <a:r>
              <a:rPr lang="vi-VN" dirty="0"/>
              <a:t> </a:t>
            </a:r>
            <a:r>
              <a:rPr lang="vi-VN" dirty="0" err="1"/>
              <a:t>hội</a:t>
            </a:r>
            <a:r>
              <a:rPr lang="vi-VN" dirty="0"/>
              <a:t> </a:t>
            </a:r>
            <a:r>
              <a:rPr lang="vi-VN" dirty="0" err="1"/>
              <a:t>cũng</a:t>
            </a:r>
            <a:r>
              <a:rPr lang="vi-VN" dirty="0"/>
              <a:t> như </a:t>
            </a:r>
            <a:r>
              <a:rPr lang="vi-VN" dirty="0" err="1"/>
              <a:t>sự</a:t>
            </a:r>
            <a:r>
              <a:rPr lang="vi-VN" dirty="0"/>
              <a:t> </a:t>
            </a:r>
            <a:r>
              <a:rPr lang="vi-VN" dirty="0" err="1"/>
              <a:t>phát</a:t>
            </a:r>
            <a:r>
              <a:rPr lang="vi-VN" dirty="0"/>
              <a:t> </a:t>
            </a:r>
            <a:r>
              <a:rPr lang="vi-VN" dirty="0" err="1"/>
              <a:t>triển</a:t>
            </a:r>
            <a:r>
              <a:rPr lang="vi-VN" dirty="0"/>
              <a:t> cơ </a:t>
            </a:r>
            <a:r>
              <a:rPr lang="vi-VN" dirty="0" err="1"/>
              <a:t>bản</a:t>
            </a:r>
            <a:r>
              <a:rPr lang="vi-VN" dirty="0"/>
              <a:t> </a:t>
            </a:r>
            <a:r>
              <a:rPr lang="vi-VN" dirty="0" err="1"/>
              <a:t>của</a:t>
            </a:r>
            <a:r>
              <a:rPr lang="vi-VN" dirty="0"/>
              <a:t> </a:t>
            </a:r>
            <a:r>
              <a:rPr lang="vi-VN" dirty="0" err="1"/>
              <a:t>não</a:t>
            </a:r>
            <a:r>
              <a:rPr lang="vi-VN" dirty="0"/>
              <a:t> </a:t>
            </a:r>
            <a:r>
              <a:rPr lang="vi-VN" dirty="0" err="1"/>
              <a:t>bộ</a:t>
            </a:r>
            <a:r>
              <a:rPr lang="vi-VN" dirty="0"/>
              <a:t>. Tuy nhiên, </a:t>
            </a:r>
            <a:r>
              <a:rPr lang="vi-VN" dirty="0" err="1"/>
              <a:t>quá</a:t>
            </a:r>
            <a:r>
              <a:rPr lang="vi-VN" dirty="0"/>
              <a:t> </a:t>
            </a:r>
            <a:r>
              <a:rPr lang="vi-VN" dirty="0" err="1"/>
              <a:t>trình</a:t>
            </a:r>
            <a:r>
              <a:rPr lang="vi-VN" dirty="0"/>
              <a:t> </a:t>
            </a:r>
            <a:r>
              <a:rPr lang="vi-VN" dirty="0" err="1"/>
              <a:t>chẩn</a:t>
            </a:r>
            <a:r>
              <a:rPr lang="vi-VN" dirty="0"/>
              <a:t> </a:t>
            </a:r>
            <a:r>
              <a:rPr lang="vi-VN" dirty="0" err="1"/>
              <a:t>đoán</a:t>
            </a:r>
            <a:r>
              <a:rPr lang="vi-VN" dirty="0"/>
              <a:t> </a:t>
            </a:r>
            <a:r>
              <a:rPr lang="vi-VN" dirty="0" err="1"/>
              <a:t>có</a:t>
            </a:r>
            <a:r>
              <a:rPr lang="vi-VN" dirty="0"/>
              <a:t> </a:t>
            </a:r>
            <a:r>
              <a:rPr lang="vi-VN" dirty="0" err="1"/>
              <a:t>thể</a:t>
            </a:r>
            <a:r>
              <a:rPr lang="vi-VN" dirty="0"/>
              <a:t> </a:t>
            </a:r>
            <a:r>
              <a:rPr lang="vi-VN" dirty="0" err="1"/>
              <a:t>mất</a:t>
            </a:r>
            <a:r>
              <a:rPr lang="vi-VN" dirty="0"/>
              <a:t> </a:t>
            </a:r>
            <a:r>
              <a:rPr lang="vi-VN" dirty="0" err="1"/>
              <a:t>vài</a:t>
            </a:r>
            <a:r>
              <a:rPr lang="vi-VN" dirty="0"/>
              <a:t> năm. </a:t>
            </a:r>
            <a:endParaRPr lang="vi-VN" dirty="0"/>
          </a:p>
          <a:p>
            <a:endParaRPr lang="vi-VN" dirty="0"/>
          </a:p>
          <a:p>
            <a:r>
              <a:rPr lang="vi-VN" dirty="0"/>
              <a:t>Vai </a:t>
            </a:r>
            <a:r>
              <a:rPr lang="vi-VN" dirty="0" err="1"/>
              <a:t>trò</a:t>
            </a:r>
            <a:r>
              <a:rPr lang="vi-VN" dirty="0"/>
              <a:t> </a:t>
            </a:r>
            <a:r>
              <a:rPr lang="vi-VN" dirty="0" err="1"/>
              <a:t>của</a:t>
            </a:r>
            <a:r>
              <a:rPr lang="vi-VN" dirty="0"/>
              <a:t> </a:t>
            </a:r>
            <a:r>
              <a:rPr lang="vi-VN" dirty="0" err="1"/>
              <a:t>học</a:t>
            </a:r>
            <a:r>
              <a:rPr lang="vi-VN" dirty="0"/>
              <a:t> </a:t>
            </a:r>
            <a:r>
              <a:rPr lang="vi-VN" dirty="0" err="1"/>
              <a:t>máy</a:t>
            </a:r>
            <a:r>
              <a:rPr lang="vi-VN" dirty="0"/>
              <a:t>: </a:t>
            </a:r>
            <a:endParaRPr lang="vi-VN" dirty="0"/>
          </a:p>
          <a:p>
            <a:r>
              <a:rPr lang="vi-VN" dirty="0"/>
              <a:t>	</a:t>
            </a:r>
            <a:r>
              <a:rPr lang="vi-VN" dirty="0" err="1"/>
              <a:t>Tập</a:t>
            </a:r>
            <a:r>
              <a:rPr lang="vi-VN" dirty="0"/>
              <a:t> </a:t>
            </a:r>
            <a:r>
              <a:rPr lang="vi-VN" dirty="0" err="1"/>
              <a:t>dữ</a:t>
            </a:r>
            <a:r>
              <a:rPr lang="vi-VN" dirty="0"/>
              <a:t> </a:t>
            </a:r>
            <a:r>
              <a:rPr lang="vi-VN" dirty="0" err="1"/>
              <a:t>liệu</a:t>
            </a:r>
            <a:r>
              <a:rPr lang="vi-VN" dirty="0"/>
              <a:t> </a:t>
            </a:r>
            <a:r>
              <a:rPr lang="vi-VN" dirty="0" err="1"/>
              <a:t>này</a:t>
            </a:r>
            <a:r>
              <a:rPr lang="vi-VN" dirty="0"/>
              <a:t> bao </a:t>
            </a:r>
            <a:r>
              <a:rPr lang="vi-VN" dirty="0" err="1"/>
              <a:t>gồm</a:t>
            </a:r>
            <a:r>
              <a:rPr lang="vi-VN" dirty="0"/>
              <a:t> </a:t>
            </a:r>
            <a:r>
              <a:rPr lang="vi-VN" dirty="0" err="1"/>
              <a:t>các</a:t>
            </a:r>
            <a:r>
              <a:rPr lang="vi-VN" dirty="0"/>
              <a:t> </a:t>
            </a:r>
            <a:r>
              <a:rPr lang="vi-VN" dirty="0" err="1"/>
              <a:t>kết</a:t>
            </a:r>
            <a:r>
              <a:rPr lang="vi-VN" dirty="0"/>
              <a:t> </a:t>
            </a:r>
            <a:r>
              <a:rPr lang="vi-VN" dirty="0" err="1"/>
              <a:t>quả</a:t>
            </a:r>
            <a:r>
              <a:rPr lang="vi-VN" dirty="0"/>
              <a:t> </a:t>
            </a:r>
            <a:r>
              <a:rPr lang="vi-VN" dirty="0" err="1"/>
              <a:t>khảo</a:t>
            </a:r>
            <a:r>
              <a:rPr lang="vi-VN" dirty="0"/>
              <a:t> </a:t>
            </a:r>
            <a:r>
              <a:rPr lang="vi-VN" dirty="0" err="1"/>
              <a:t>sát</a:t>
            </a:r>
            <a:r>
              <a:rPr lang="vi-VN" dirty="0"/>
              <a:t> </a:t>
            </a:r>
            <a:r>
              <a:rPr lang="vi-VN" dirty="0" err="1"/>
              <a:t>của</a:t>
            </a:r>
            <a:r>
              <a:rPr lang="vi-VN" dirty="0"/>
              <a:t> hơn 700 </a:t>
            </a:r>
            <a:r>
              <a:rPr lang="vi-VN" dirty="0" err="1"/>
              <a:t>người</a:t>
            </a:r>
            <a:r>
              <a:rPr lang="vi-VN" dirty="0"/>
              <a:t> </a:t>
            </a:r>
            <a:r>
              <a:rPr lang="vi-VN" dirty="0" err="1"/>
              <a:t>đã</a:t>
            </a:r>
            <a:r>
              <a:rPr lang="vi-VN" dirty="0"/>
              <a:t> </a:t>
            </a:r>
            <a:r>
              <a:rPr lang="vi-VN" dirty="0" err="1"/>
              <a:t>điền</a:t>
            </a:r>
            <a:r>
              <a:rPr lang="vi-VN" dirty="0"/>
              <a:t> </a:t>
            </a:r>
            <a:r>
              <a:rPr lang="vi-VN" dirty="0" err="1"/>
              <a:t>vào</a:t>
            </a:r>
            <a:r>
              <a:rPr lang="vi-VN" dirty="0"/>
              <a:t> </a:t>
            </a:r>
            <a:r>
              <a:rPr lang="vi-VN" dirty="0" err="1"/>
              <a:t>biểu</a:t>
            </a:r>
            <a:r>
              <a:rPr lang="vi-VN" dirty="0"/>
              <a:t> </a:t>
            </a:r>
            <a:r>
              <a:rPr lang="vi-VN" dirty="0" err="1"/>
              <a:t>mẫu</a:t>
            </a:r>
            <a:r>
              <a:rPr lang="vi-VN" dirty="0"/>
              <a:t> </a:t>
            </a:r>
            <a:r>
              <a:rPr lang="vi-VN" dirty="0" err="1"/>
              <a:t>ứng</a:t>
            </a:r>
            <a:r>
              <a:rPr lang="vi-VN" dirty="0"/>
              <a:t> </a:t>
            </a:r>
            <a:r>
              <a:rPr lang="vi-VN" dirty="0" err="1"/>
              <a:t>dụng</a:t>
            </a:r>
            <a:r>
              <a:rPr lang="vi-VN" dirty="0"/>
              <a:t>. </a:t>
            </a:r>
            <a:endParaRPr lang="vi-VN" dirty="0"/>
          </a:p>
          <a:p>
            <a:r>
              <a:rPr lang="vi-VN" dirty="0"/>
              <a:t>	</a:t>
            </a:r>
            <a:endParaRPr lang="vi-VN" dirty="0"/>
          </a:p>
          <a:p>
            <a:r>
              <a:rPr lang="vi-VN" dirty="0"/>
              <a:t>	</a:t>
            </a:r>
            <a:r>
              <a:rPr lang="vi-VN" dirty="0" err="1"/>
              <a:t>Có</a:t>
            </a:r>
            <a:r>
              <a:rPr lang="vi-VN" dirty="0"/>
              <a:t> </a:t>
            </a:r>
            <a:r>
              <a:rPr lang="vi-VN" dirty="0" err="1"/>
              <a:t>những</a:t>
            </a:r>
            <a:r>
              <a:rPr lang="vi-VN" dirty="0"/>
              <a:t> </a:t>
            </a:r>
            <a:r>
              <a:rPr lang="vi-VN" dirty="0" err="1"/>
              <a:t>nhãn</a:t>
            </a:r>
            <a:r>
              <a:rPr lang="vi-VN" dirty="0"/>
              <a:t> mô </a:t>
            </a:r>
            <a:r>
              <a:rPr lang="vi-VN" dirty="0" err="1"/>
              <a:t>tả</a:t>
            </a:r>
            <a:r>
              <a:rPr lang="vi-VN" dirty="0"/>
              <a:t> </a:t>
            </a:r>
            <a:r>
              <a:rPr lang="vi-VN" dirty="0" err="1"/>
              <a:t>liệu</a:t>
            </a:r>
            <a:r>
              <a:rPr lang="vi-VN" dirty="0"/>
              <a:t> </a:t>
            </a:r>
            <a:r>
              <a:rPr lang="vi-VN" dirty="0" err="1"/>
              <a:t>người</a:t>
            </a:r>
            <a:r>
              <a:rPr lang="vi-VN" dirty="0"/>
              <a:t> </a:t>
            </a:r>
            <a:r>
              <a:rPr lang="vi-VN" dirty="0" err="1"/>
              <a:t>đó</a:t>
            </a:r>
            <a:r>
              <a:rPr lang="vi-VN" dirty="0"/>
              <a:t> </a:t>
            </a:r>
            <a:r>
              <a:rPr lang="vi-VN" dirty="0" err="1"/>
              <a:t>có</a:t>
            </a:r>
            <a:r>
              <a:rPr lang="vi-VN" dirty="0"/>
              <a:t> </a:t>
            </a:r>
            <a:r>
              <a:rPr lang="vi-VN" dirty="0" err="1"/>
              <a:t>được</a:t>
            </a:r>
            <a:r>
              <a:rPr lang="vi-VN" dirty="0"/>
              <a:t> </a:t>
            </a:r>
            <a:r>
              <a:rPr lang="vi-VN" dirty="0" err="1"/>
              <a:t>chẩn</a:t>
            </a:r>
            <a:r>
              <a:rPr lang="vi-VN" dirty="0"/>
              <a:t> </a:t>
            </a:r>
            <a:r>
              <a:rPr lang="vi-VN" dirty="0" err="1"/>
              <a:t>đoán</a:t>
            </a:r>
            <a:r>
              <a:rPr lang="vi-VN" dirty="0"/>
              <a:t> </a:t>
            </a:r>
            <a:r>
              <a:rPr lang="vi-VN" dirty="0" err="1"/>
              <a:t>mắc</a:t>
            </a:r>
            <a:r>
              <a:rPr lang="vi-VN" dirty="0"/>
              <a:t> </a:t>
            </a:r>
            <a:r>
              <a:rPr lang="vi-VN" dirty="0" err="1"/>
              <a:t>bệnh</a:t>
            </a:r>
            <a:r>
              <a:rPr lang="vi-VN" dirty="0"/>
              <a:t> </a:t>
            </a:r>
            <a:r>
              <a:rPr lang="vi-VN" dirty="0" err="1"/>
              <a:t>tự</a:t>
            </a:r>
            <a:r>
              <a:rPr lang="vi-VN" dirty="0"/>
              <a:t> </a:t>
            </a:r>
            <a:r>
              <a:rPr lang="vi-VN" dirty="0" err="1"/>
              <a:t>kỷ</a:t>
            </a:r>
            <a:r>
              <a:rPr lang="vi-VN" dirty="0"/>
              <a:t> hay không, cho </a:t>
            </a:r>
            <a:r>
              <a:rPr lang="vi-VN" dirty="0" err="1"/>
              <a:t>phép</a:t>
            </a:r>
            <a:r>
              <a:rPr lang="vi-VN" dirty="0"/>
              <a:t> </a:t>
            </a:r>
            <a:r>
              <a:rPr lang="vi-VN" dirty="0" err="1"/>
              <a:t>các</a:t>
            </a:r>
            <a:r>
              <a:rPr lang="vi-VN" dirty="0"/>
              <a:t> mô </a:t>
            </a:r>
            <a:r>
              <a:rPr lang="vi-VN" dirty="0" err="1"/>
              <a:t>hình</a:t>
            </a:r>
            <a:r>
              <a:rPr lang="vi-VN" dirty="0"/>
              <a:t> </a:t>
            </a:r>
            <a:r>
              <a:rPr lang="vi-VN" dirty="0" err="1"/>
              <a:t>học</a:t>
            </a:r>
            <a:r>
              <a:rPr lang="vi-VN" dirty="0"/>
              <a:t> </a:t>
            </a:r>
            <a:r>
              <a:rPr lang="vi-VN" dirty="0" err="1"/>
              <a:t>máy</a:t>
            </a:r>
            <a:r>
              <a:rPr lang="vi-VN" dirty="0"/>
              <a:t> </a:t>
            </a:r>
            <a:r>
              <a:rPr lang="vi-VN" dirty="0" err="1"/>
              <a:t>dự</a:t>
            </a:r>
            <a:r>
              <a:rPr lang="vi-VN" dirty="0"/>
              <a:t> </a:t>
            </a:r>
            <a:r>
              <a:rPr lang="vi-VN" dirty="0" err="1"/>
              <a:t>đoán</a:t>
            </a:r>
            <a:r>
              <a:rPr lang="vi-VN" dirty="0"/>
              <a:t> </a:t>
            </a:r>
            <a:r>
              <a:rPr lang="vi-VN" dirty="0" err="1"/>
              <a:t>khả</a:t>
            </a:r>
            <a:r>
              <a:rPr lang="vi-VN" dirty="0"/>
              <a:t> năng </a:t>
            </a:r>
            <a:r>
              <a:rPr lang="vi-VN" dirty="0" err="1"/>
              <a:t>mắc</a:t>
            </a:r>
            <a:r>
              <a:rPr lang="vi-VN" dirty="0"/>
              <a:t> </a:t>
            </a:r>
            <a:r>
              <a:rPr lang="vi-VN" dirty="0" err="1"/>
              <a:t>chứng</a:t>
            </a:r>
            <a:r>
              <a:rPr lang="vi-VN" dirty="0"/>
              <a:t> </a:t>
            </a:r>
            <a:r>
              <a:rPr lang="vi-VN" dirty="0" err="1"/>
              <a:t>tự</a:t>
            </a:r>
            <a:r>
              <a:rPr lang="vi-VN" dirty="0"/>
              <a:t> </a:t>
            </a:r>
            <a:r>
              <a:rPr lang="vi-VN" dirty="0" err="1"/>
              <a:t>kỷ</a:t>
            </a:r>
            <a:r>
              <a:rPr lang="vi-VN" dirty="0"/>
              <a:t>, do </a:t>
            </a:r>
            <a:r>
              <a:rPr lang="vi-VN" dirty="0" err="1"/>
              <a:t>đó</a:t>
            </a:r>
            <a:r>
              <a:rPr lang="vi-VN" dirty="0"/>
              <a:t> cho </a:t>
            </a:r>
            <a:r>
              <a:rPr lang="vi-VN" dirty="0" err="1"/>
              <a:t>phép</a:t>
            </a:r>
            <a:r>
              <a:rPr lang="vi-VN" dirty="0"/>
              <a:t> </a:t>
            </a:r>
            <a:r>
              <a:rPr lang="vi-VN" dirty="0" err="1"/>
              <a:t>các</a:t>
            </a:r>
            <a:r>
              <a:rPr lang="vi-VN" dirty="0"/>
              <a:t> chuyên gia chăm </a:t>
            </a:r>
            <a:r>
              <a:rPr lang="vi-VN" dirty="0" err="1"/>
              <a:t>sóc</a:t>
            </a:r>
            <a:r>
              <a:rPr lang="vi-VN" dirty="0"/>
              <a:t> </a:t>
            </a:r>
            <a:r>
              <a:rPr lang="vi-VN" dirty="0" err="1"/>
              <a:t>sức</a:t>
            </a:r>
            <a:r>
              <a:rPr lang="vi-VN" dirty="0"/>
              <a:t> </a:t>
            </a:r>
            <a:r>
              <a:rPr lang="vi-VN" dirty="0" err="1"/>
              <a:t>khỏe</a:t>
            </a:r>
            <a:r>
              <a:rPr lang="vi-VN" dirty="0"/>
              <a:t> ưu tiên </a:t>
            </a:r>
            <a:r>
              <a:rPr lang="vi-VN" dirty="0" err="1"/>
              <a:t>nguồn</a:t>
            </a:r>
            <a:r>
              <a:rPr lang="vi-VN" dirty="0"/>
              <a:t> </a:t>
            </a:r>
            <a:r>
              <a:rPr lang="vi-VN" dirty="0" err="1"/>
              <a:t>lực</a:t>
            </a:r>
            <a:r>
              <a:rPr lang="vi-VN" dirty="0"/>
              <a:t> </a:t>
            </a:r>
            <a:r>
              <a:rPr lang="vi-VN" dirty="0" err="1"/>
              <a:t>của</a:t>
            </a:r>
            <a:r>
              <a:rPr lang="vi-VN" dirty="0"/>
              <a:t> </a:t>
            </a:r>
            <a:r>
              <a:rPr lang="vi-VN" dirty="0" err="1"/>
              <a:t>họ</a:t>
            </a:r>
            <a:r>
              <a:rPr lang="vi-VN" dirty="0"/>
              <a:t>.</a:t>
            </a:r>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dirty="0"/>
              <a:t>trong </a:t>
            </a:r>
            <a:r>
              <a:rPr lang="vi-VN" dirty="0" err="1"/>
              <a:t>đó</a:t>
            </a:r>
            <a:r>
              <a:rPr lang="vi-VN" dirty="0"/>
              <a:t> X′X'X′ </a:t>
            </a:r>
            <a:r>
              <a:rPr lang="vi-VN" dirty="0" err="1"/>
              <a:t>là</a:t>
            </a:r>
            <a:r>
              <a:rPr lang="vi-VN" dirty="0"/>
              <a:t> </a:t>
            </a:r>
            <a:r>
              <a:rPr lang="vi-VN" dirty="0" err="1"/>
              <a:t>giá</a:t>
            </a:r>
            <a:r>
              <a:rPr lang="vi-VN" dirty="0"/>
              <a:t> </a:t>
            </a:r>
            <a:r>
              <a:rPr lang="vi-VN" dirty="0" err="1"/>
              <a:t>trị</a:t>
            </a:r>
            <a:r>
              <a:rPr lang="vi-VN" dirty="0"/>
              <a:t> </a:t>
            </a:r>
            <a:r>
              <a:rPr lang="vi-VN" dirty="0" err="1"/>
              <a:t>đã</a:t>
            </a:r>
            <a:r>
              <a:rPr lang="vi-VN" dirty="0"/>
              <a:t> </a:t>
            </a:r>
            <a:r>
              <a:rPr lang="vi-VN" dirty="0" err="1"/>
              <a:t>được</a:t>
            </a:r>
            <a:r>
              <a:rPr lang="vi-VN" dirty="0"/>
              <a:t> </a:t>
            </a:r>
            <a:r>
              <a:rPr lang="vi-VN" dirty="0" err="1"/>
              <a:t>chuẩn</a:t>
            </a:r>
            <a:r>
              <a:rPr lang="vi-VN" dirty="0"/>
              <a:t> </a:t>
            </a:r>
            <a:r>
              <a:rPr lang="vi-VN" dirty="0" err="1"/>
              <a:t>hóa</a:t>
            </a:r>
            <a:r>
              <a:rPr lang="vi-VN" dirty="0"/>
              <a:t>, XXX </a:t>
            </a:r>
            <a:r>
              <a:rPr lang="vi-VN" dirty="0" err="1"/>
              <a:t>là</a:t>
            </a:r>
            <a:r>
              <a:rPr lang="vi-VN" dirty="0"/>
              <a:t> </a:t>
            </a:r>
            <a:r>
              <a:rPr lang="vi-VN" dirty="0" err="1"/>
              <a:t>giá</a:t>
            </a:r>
            <a:r>
              <a:rPr lang="vi-VN" dirty="0"/>
              <a:t> </a:t>
            </a:r>
            <a:r>
              <a:rPr lang="vi-VN" dirty="0" err="1"/>
              <a:t>trị</a:t>
            </a:r>
            <a:r>
              <a:rPr lang="vi-VN" dirty="0"/>
              <a:t> </a:t>
            </a:r>
            <a:r>
              <a:rPr lang="vi-VN" dirty="0" err="1"/>
              <a:t>gốc</a:t>
            </a:r>
            <a:r>
              <a:rPr lang="vi-VN" dirty="0"/>
              <a:t>, </a:t>
            </a:r>
            <a:r>
              <a:rPr lang="el-GR" dirty="0"/>
              <a:t>μ\</a:t>
            </a:r>
            <a:r>
              <a:rPr lang="vi-VN" dirty="0"/>
              <a:t>mu</a:t>
            </a:r>
            <a:r>
              <a:rPr lang="el-GR" dirty="0"/>
              <a:t>μ </a:t>
            </a:r>
            <a:r>
              <a:rPr lang="vi-VN" dirty="0" err="1"/>
              <a:t>là</a:t>
            </a:r>
            <a:r>
              <a:rPr lang="vi-VN" dirty="0"/>
              <a:t> </a:t>
            </a:r>
            <a:r>
              <a:rPr lang="vi-VN" dirty="0" err="1"/>
              <a:t>giá</a:t>
            </a:r>
            <a:r>
              <a:rPr lang="vi-VN" dirty="0"/>
              <a:t> </a:t>
            </a:r>
            <a:r>
              <a:rPr lang="vi-VN" dirty="0" err="1"/>
              <a:t>trị</a:t>
            </a:r>
            <a:r>
              <a:rPr lang="vi-VN" dirty="0"/>
              <a:t> trung </a:t>
            </a:r>
            <a:r>
              <a:rPr lang="vi-VN" dirty="0" err="1"/>
              <a:t>bình</a:t>
            </a:r>
            <a:r>
              <a:rPr lang="vi-VN" dirty="0"/>
              <a:t> </a:t>
            </a:r>
            <a:r>
              <a:rPr lang="vi-VN" dirty="0" err="1"/>
              <a:t>của</a:t>
            </a:r>
            <a:r>
              <a:rPr lang="vi-VN" dirty="0"/>
              <a:t> </a:t>
            </a:r>
            <a:r>
              <a:rPr lang="vi-VN" dirty="0" err="1"/>
              <a:t>đặc</a:t>
            </a:r>
            <a:r>
              <a:rPr lang="vi-VN" dirty="0"/>
              <a:t> trưng, </a:t>
            </a:r>
            <a:r>
              <a:rPr lang="vi-VN" dirty="0" err="1"/>
              <a:t>và</a:t>
            </a:r>
            <a:r>
              <a:rPr lang="vi-VN" dirty="0"/>
              <a:t> </a:t>
            </a:r>
            <a:r>
              <a:rPr lang="el-GR" dirty="0"/>
              <a:t>σ\</a:t>
            </a:r>
            <a:r>
              <a:rPr lang="vi-VN" dirty="0" err="1"/>
              <a:t>sigma</a:t>
            </a:r>
            <a:r>
              <a:rPr lang="el-GR" dirty="0"/>
              <a:t>σ </a:t>
            </a:r>
            <a:r>
              <a:rPr lang="vi-VN" dirty="0" err="1"/>
              <a:t>là</a:t>
            </a:r>
            <a:r>
              <a:rPr lang="vi-VN" dirty="0"/>
              <a:t> </a:t>
            </a:r>
            <a:r>
              <a:rPr lang="vi-VN" dirty="0" err="1"/>
              <a:t>độ</a:t>
            </a:r>
            <a:r>
              <a:rPr lang="vi-VN" dirty="0"/>
              <a:t> </a:t>
            </a:r>
            <a:r>
              <a:rPr lang="vi-VN" dirty="0" err="1"/>
              <a:t>lệch</a:t>
            </a:r>
            <a:r>
              <a:rPr lang="vi-VN" dirty="0"/>
              <a:t> </a:t>
            </a:r>
            <a:r>
              <a:rPr lang="vi-VN" dirty="0" err="1"/>
              <a:t>chuẩn</a:t>
            </a:r>
            <a:r>
              <a:rPr lang="vi-VN"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vi-VN" b="1" dirty="0" err="1"/>
              <a:t>Khoảng</a:t>
            </a:r>
            <a:r>
              <a:rPr lang="vi-VN" b="1" dirty="0"/>
              <a:t> </a:t>
            </a:r>
            <a:r>
              <a:rPr lang="vi-VN" b="1" dirty="0" err="1"/>
              <a:t>giá</a:t>
            </a:r>
            <a:r>
              <a:rPr lang="vi-VN" b="1" dirty="0"/>
              <a:t> </a:t>
            </a:r>
            <a:r>
              <a:rPr lang="vi-VN" b="1" dirty="0" err="1"/>
              <a:t>trị</a:t>
            </a:r>
            <a:r>
              <a:rPr lang="vi-VN" b="1" dirty="0"/>
              <a:t> </a:t>
            </a:r>
            <a:r>
              <a:rPr lang="vi-VN" b="1" dirty="0" err="1"/>
              <a:t>phổ</a:t>
            </a:r>
            <a:r>
              <a:rPr lang="vi-VN" b="1" dirty="0"/>
              <a:t> </a:t>
            </a:r>
            <a:r>
              <a:rPr lang="vi-VN" b="1" dirty="0" err="1"/>
              <a:t>biến:</a:t>
            </a:r>
            <a:r>
              <a:rPr lang="vi-VN" dirty="0" err="1"/>
              <a:t>Sau</a:t>
            </a:r>
            <a:r>
              <a:rPr lang="vi-VN" dirty="0"/>
              <a:t> khi </a:t>
            </a:r>
            <a:r>
              <a:rPr lang="vi-VN" dirty="0" err="1"/>
              <a:t>chuẩn</a:t>
            </a:r>
            <a:r>
              <a:rPr lang="vi-VN" dirty="0"/>
              <a:t> </a:t>
            </a:r>
            <a:r>
              <a:rPr lang="vi-VN" dirty="0" err="1"/>
              <a:t>hóa</a:t>
            </a:r>
            <a:r>
              <a:rPr lang="vi-VN" dirty="0"/>
              <a:t> Z-</a:t>
            </a:r>
            <a:r>
              <a:rPr lang="vi-VN" dirty="0" err="1"/>
              <a:t>score</a:t>
            </a:r>
            <a:r>
              <a:rPr lang="vi-VN" dirty="0"/>
              <a:t>, </a:t>
            </a:r>
            <a:r>
              <a:rPr lang="vi-VN" dirty="0" err="1"/>
              <a:t>các</a:t>
            </a:r>
            <a:r>
              <a:rPr lang="vi-VN" dirty="0"/>
              <a:t> </a:t>
            </a:r>
            <a:r>
              <a:rPr lang="vi-VN" dirty="0" err="1"/>
              <a:t>đặc</a:t>
            </a:r>
            <a:r>
              <a:rPr lang="vi-VN" dirty="0"/>
              <a:t> trưng </a:t>
            </a:r>
            <a:r>
              <a:rPr lang="vi-VN" dirty="0" err="1"/>
              <a:t>sẽ</a:t>
            </a:r>
            <a:r>
              <a:rPr lang="vi-VN" dirty="0"/>
              <a:t> </a:t>
            </a:r>
            <a:r>
              <a:rPr lang="vi-VN" dirty="0" err="1"/>
              <a:t>có</a:t>
            </a:r>
            <a:r>
              <a:rPr lang="vi-VN" dirty="0"/>
              <a:t> </a:t>
            </a:r>
            <a:r>
              <a:rPr lang="vi-VN" dirty="0" err="1"/>
              <a:t>giá</a:t>
            </a:r>
            <a:r>
              <a:rPr lang="vi-VN" dirty="0"/>
              <a:t> </a:t>
            </a:r>
            <a:r>
              <a:rPr lang="vi-VN" dirty="0" err="1"/>
              <a:t>trị</a:t>
            </a:r>
            <a:r>
              <a:rPr lang="vi-VN" dirty="0"/>
              <a:t> trung </a:t>
            </a:r>
            <a:r>
              <a:rPr lang="vi-VN" dirty="0" err="1"/>
              <a:t>bình</a:t>
            </a:r>
            <a:r>
              <a:rPr lang="vi-VN" dirty="0"/>
              <a:t> </a:t>
            </a:r>
            <a:r>
              <a:rPr lang="vi-VN" dirty="0" err="1"/>
              <a:t>là</a:t>
            </a:r>
            <a:r>
              <a:rPr lang="vi-VN" dirty="0"/>
              <a:t> </a:t>
            </a:r>
            <a:r>
              <a:rPr lang="vi-VN" b="1" dirty="0"/>
              <a:t>0</a:t>
            </a:r>
            <a:r>
              <a:rPr lang="vi-VN" dirty="0"/>
              <a:t> </a:t>
            </a:r>
            <a:r>
              <a:rPr lang="vi-VN" dirty="0" err="1"/>
              <a:t>và</a:t>
            </a:r>
            <a:r>
              <a:rPr lang="vi-VN" dirty="0"/>
              <a:t> </a:t>
            </a:r>
            <a:r>
              <a:rPr lang="vi-VN" dirty="0" err="1"/>
              <a:t>độ</a:t>
            </a:r>
            <a:r>
              <a:rPr lang="vi-VN" dirty="0"/>
              <a:t> </a:t>
            </a:r>
            <a:r>
              <a:rPr lang="vi-VN" dirty="0" err="1"/>
              <a:t>lệch</a:t>
            </a:r>
            <a:r>
              <a:rPr lang="vi-VN" dirty="0"/>
              <a:t> </a:t>
            </a:r>
            <a:r>
              <a:rPr lang="vi-VN" dirty="0" err="1"/>
              <a:t>chuẩn</a:t>
            </a:r>
            <a:r>
              <a:rPr lang="vi-VN" dirty="0"/>
              <a:t> </a:t>
            </a:r>
            <a:r>
              <a:rPr lang="vi-VN" dirty="0" err="1"/>
              <a:t>là</a:t>
            </a:r>
            <a:r>
              <a:rPr lang="vi-VN" dirty="0"/>
              <a:t> </a:t>
            </a:r>
            <a:r>
              <a:rPr lang="vi-VN" b="1" dirty="0"/>
              <a:t>1</a:t>
            </a:r>
            <a:r>
              <a:rPr lang="vi-VN" dirty="0"/>
              <a:t>. </a:t>
            </a:r>
            <a:r>
              <a:rPr lang="vi-VN" dirty="0" err="1"/>
              <a:t>Giá</a:t>
            </a:r>
            <a:r>
              <a:rPr lang="vi-VN" dirty="0"/>
              <a:t> </a:t>
            </a:r>
            <a:r>
              <a:rPr lang="vi-VN" dirty="0" err="1"/>
              <a:t>trị</a:t>
            </a:r>
            <a:r>
              <a:rPr lang="vi-VN" dirty="0"/>
              <a:t> </a:t>
            </a:r>
            <a:r>
              <a:rPr lang="vi-VN" dirty="0" err="1"/>
              <a:t>của</a:t>
            </a:r>
            <a:r>
              <a:rPr lang="vi-VN" dirty="0"/>
              <a:t> </a:t>
            </a:r>
            <a:r>
              <a:rPr lang="vi-VN" dirty="0" err="1"/>
              <a:t>các</a:t>
            </a:r>
            <a:r>
              <a:rPr lang="vi-VN" dirty="0"/>
              <a:t> </a:t>
            </a:r>
            <a:r>
              <a:rPr lang="vi-VN" dirty="0" err="1"/>
              <a:t>đặc</a:t>
            </a:r>
            <a:r>
              <a:rPr lang="vi-VN" dirty="0"/>
              <a:t> trưng </a:t>
            </a:r>
            <a:r>
              <a:rPr lang="vi-VN" dirty="0" err="1"/>
              <a:t>thường</a:t>
            </a:r>
            <a:r>
              <a:rPr lang="vi-VN" dirty="0"/>
              <a:t> </a:t>
            </a:r>
            <a:r>
              <a:rPr lang="vi-VN" dirty="0" err="1"/>
              <a:t>nằm</a:t>
            </a:r>
            <a:r>
              <a:rPr lang="vi-VN" dirty="0"/>
              <a:t> trong </a:t>
            </a:r>
            <a:r>
              <a:rPr lang="vi-VN" dirty="0" err="1"/>
              <a:t>khoảng</a:t>
            </a:r>
            <a:r>
              <a:rPr lang="vi-VN" dirty="0"/>
              <a:t> </a:t>
            </a:r>
            <a:r>
              <a:rPr lang="vi-VN" b="1" dirty="0"/>
              <a:t>−3,3-3, 3−3,3</a:t>
            </a:r>
            <a:r>
              <a:rPr lang="vi-VN" dirty="0"/>
              <a:t> (</a:t>
            </a:r>
            <a:r>
              <a:rPr lang="vi-VN" dirty="0" err="1"/>
              <a:t>giả</a:t>
            </a:r>
            <a:r>
              <a:rPr lang="vi-VN" dirty="0"/>
              <a:t> </a:t>
            </a:r>
            <a:r>
              <a:rPr lang="vi-VN" dirty="0" err="1"/>
              <a:t>sử</a:t>
            </a:r>
            <a:r>
              <a:rPr lang="vi-VN" dirty="0"/>
              <a:t> </a:t>
            </a:r>
            <a:r>
              <a:rPr lang="vi-VN" dirty="0" err="1"/>
              <a:t>dữ</a:t>
            </a:r>
            <a:r>
              <a:rPr lang="vi-VN" dirty="0"/>
              <a:t> </a:t>
            </a:r>
            <a:r>
              <a:rPr lang="vi-VN" dirty="0" err="1"/>
              <a:t>liệu</a:t>
            </a:r>
            <a:r>
              <a:rPr lang="vi-VN" dirty="0"/>
              <a:t> phân </a:t>
            </a:r>
            <a:r>
              <a:rPr lang="vi-VN" dirty="0" err="1"/>
              <a:t>phối</a:t>
            </a:r>
            <a:r>
              <a:rPr lang="vi-VN" dirty="0"/>
              <a:t> </a:t>
            </a:r>
            <a:r>
              <a:rPr lang="vi-VN" dirty="0" err="1"/>
              <a:t>chuẩn</a:t>
            </a:r>
            <a:r>
              <a:rPr lang="vi-VN" dirty="0"/>
              <a:t>).</a:t>
            </a:r>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err="1"/>
              <a:t>Support</a:t>
            </a:r>
            <a:r>
              <a:rPr lang="vi-VN" b="1" dirty="0"/>
              <a:t> </a:t>
            </a:r>
            <a:r>
              <a:rPr lang="vi-VN" b="1" dirty="0" err="1"/>
              <a:t>Vector</a:t>
            </a:r>
            <a:r>
              <a:rPr lang="vi-VN" b="1" dirty="0"/>
              <a:t> </a:t>
            </a:r>
            <a:r>
              <a:rPr lang="vi-VN" b="1" dirty="0" err="1"/>
              <a:t>Machines</a:t>
            </a:r>
            <a:r>
              <a:rPr lang="vi-VN" b="1" dirty="0"/>
              <a:t> (SVM)</a:t>
            </a:r>
            <a:endParaRPr lang="vi-VN" b="1" dirty="0"/>
          </a:p>
          <a:p>
            <a:r>
              <a:rPr lang="vi-VN" b="1" dirty="0"/>
              <a:t>1. Mô </a:t>
            </a:r>
            <a:r>
              <a:rPr lang="vi-VN" b="1" dirty="0" err="1"/>
              <a:t>Tả</a:t>
            </a:r>
            <a:r>
              <a:rPr lang="vi-VN" b="1" dirty="0"/>
              <a:t>:</a:t>
            </a:r>
            <a:endParaRPr lang="vi-VN" dirty="0"/>
          </a:p>
          <a:p>
            <a:r>
              <a:rPr lang="vi-VN" b="1" dirty="0" err="1"/>
              <a:t>Support</a:t>
            </a:r>
            <a:r>
              <a:rPr lang="vi-VN" b="1" dirty="0"/>
              <a:t> </a:t>
            </a:r>
            <a:r>
              <a:rPr lang="vi-VN" b="1" dirty="0" err="1"/>
              <a:t>Vector</a:t>
            </a:r>
            <a:r>
              <a:rPr lang="vi-VN" b="1" dirty="0"/>
              <a:t> </a:t>
            </a:r>
            <a:r>
              <a:rPr lang="vi-VN" b="1" dirty="0" err="1"/>
              <a:t>Machines</a:t>
            </a:r>
            <a:r>
              <a:rPr lang="vi-VN" b="1" dirty="0"/>
              <a:t> (SVM)</a:t>
            </a:r>
            <a:r>
              <a:rPr lang="vi-VN" dirty="0"/>
              <a:t> </a:t>
            </a:r>
            <a:r>
              <a:rPr lang="vi-VN" dirty="0" err="1"/>
              <a:t>là</a:t>
            </a:r>
            <a:r>
              <a:rPr lang="vi-VN" dirty="0"/>
              <a:t> </a:t>
            </a:r>
            <a:r>
              <a:rPr lang="vi-VN" dirty="0" err="1"/>
              <a:t>một</a:t>
            </a:r>
            <a:r>
              <a:rPr lang="vi-VN" dirty="0"/>
              <a:t> </a:t>
            </a:r>
            <a:r>
              <a:rPr lang="vi-VN" dirty="0" err="1"/>
              <a:t>thuật</a:t>
            </a:r>
            <a:r>
              <a:rPr lang="vi-VN" dirty="0"/>
              <a:t> </a:t>
            </a:r>
            <a:r>
              <a:rPr lang="vi-VN" dirty="0" err="1"/>
              <a:t>toán</a:t>
            </a:r>
            <a:r>
              <a:rPr lang="vi-VN" dirty="0"/>
              <a:t> phân </a:t>
            </a:r>
            <a:r>
              <a:rPr lang="vi-VN" dirty="0" err="1"/>
              <a:t>loại</a:t>
            </a:r>
            <a:r>
              <a:rPr lang="vi-VN" dirty="0"/>
              <a:t> </a:t>
            </a:r>
            <a:r>
              <a:rPr lang="vi-VN" dirty="0" err="1"/>
              <a:t>mạnh</a:t>
            </a:r>
            <a:r>
              <a:rPr lang="vi-VN" dirty="0"/>
              <a:t> </a:t>
            </a:r>
            <a:r>
              <a:rPr lang="vi-VN" dirty="0" err="1"/>
              <a:t>mẽ</a:t>
            </a:r>
            <a:r>
              <a:rPr lang="vi-VN" dirty="0"/>
              <a:t> </a:t>
            </a:r>
            <a:r>
              <a:rPr lang="vi-VN" dirty="0" err="1"/>
              <a:t>nhằm</a:t>
            </a:r>
            <a:r>
              <a:rPr lang="vi-VN" dirty="0"/>
              <a:t> </a:t>
            </a:r>
            <a:r>
              <a:rPr lang="vi-VN" dirty="0" err="1"/>
              <a:t>tìm</a:t>
            </a:r>
            <a:r>
              <a:rPr lang="vi-VN" dirty="0"/>
              <a:t> </a:t>
            </a:r>
            <a:r>
              <a:rPr lang="vi-VN" dirty="0" err="1"/>
              <a:t>kiếm</a:t>
            </a:r>
            <a:r>
              <a:rPr lang="vi-VN" dirty="0"/>
              <a:t> siêu </a:t>
            </a:r>
            <a:r>
              <a:rPr lang="vi-VN" dirty="0" err="1"/>
              <a:t>phẳng</a:t>
            </a:r>
            <a:r>
              <a:rPr lang="vi-VN" dirty="0"/>
              <a:t> (</a:t>
            </a:r>
            <a:r>
              <a:rPr lang="vi-VN" dirty="0" err="1"/>
              <a:t>hyperplane</a:t>
            </a:r>
            <a:r>
              <a:rPr lang="vi-VN" dirty="0"/>
              <a:t>) </a:t>
            </a:r>
            <a:r>
              <a:rPr lang="vi-VN" dirty="0" err="1"/>
              <a:t>tối</a:t>
            </a:r>
            <a:r>
              <a:rPr lang="vi-VN" dirty="0"/>
              <a:t> ưu </a:t>
            </a:r>
            <a:r>
              <a:rPr lang="vi-VN" dirty="0" err="1"/>
              <a:t>để</a:t>
            </a:r>
            <a:r>
              <a:rPr lang="vi-VN" dirty="0"/>
              <a:t> phân </a:t>
            </a:r>
            <a:r>
              <a:rPr lang="vi-VN" dirty="0" err="1"/>
              <a:t>tách</a:t>
            </a:r>
            <a:r>
              <a:rPr lang="vi-VN" dirty="0"/>
              <a:t> </a:t>
            </a:r>
            <a:r>
              <a:rPr lang="vi-VN" dirty="0" err="1"/>
              <a:t>các</a:t>
            </a:r>
            <a:r>
              <a:rPr lang="vi-VN" dirty="0"/>
              <a:t> </a:t>
            </a:r>
            <a:r>
              <a:rPr lang="vi-VN" dirty="0" err="1"/>
              <a:t>lớp</a:t>
            </a:r>
            <a:r>
              <a:rPr lang="vi-VN" dirty="0"/>
              <a:t> </a:t>
            </a:r>
            <a:r>
              <a:rPr lang="vi-VN" dirty="0" err="1"/>
              <a:t>dữ</a:t>
            </a:r>
            <a:r>
              <a:rPr lang="vi-VN" dirty="0"/>
              <a:t> </a:t>
            </a:r>
            <a:r>
              <a:rPr lang="vi-VN" dirty="0" err="1"/>
              <a:t>liệu</a:t>
            </a:r>
            <a:r>
              <a:rPr lang="vi-VN" dirty="0"/>
              <a:t> trong không gian </a:t>
            </a:r>
            <a:r>
              <a:rPr lang="vi-VN" dirty="0" err="1"/>
              <a:t>đặc</a:t>
            </a:r>
            <a:r>
              <a:rPr lang="vi-VN" dirty="0"/>
              <a:t> trưng.</a:t>
            </a:r>
            <a:endParaRPr lang="vi-VN" dirty="0"/>
          </a:p>
          <a:p>
            <a:r>
              <a:rPr lang="vi-VN" dirty="0"/>
              <a:t>SVM </a:t>
            </a:r>
            <a:r>
              <a:rPr lang="vi-VN" dirty="0" err="1"/>
              <a:t>cố</a:t>
            </a:r>
            <a:r>
              <a:rPr lang="vi-VN" dirty="0"/>
              <a:t> </a:t>
            </a:r>
            <a:r>
              <a:rPr lang="vi-VN" dirty="0" err="1"/>
              <a:t>gắng</a:t>
            </a:r>
            <a:r>
              <a:rPr lang="vi-VN" dirty="0"/>
              <a:t> </a:t>
            </a:r>
            <a:r>
              <a:rPr lang="vi-VN" dirty="0" err="1"/>
              <a:t>tìm</a:t>
            </a:r>
            <a:r>
              <a:rPr lang="vi-VN" dirty="0"/>
              <a:t> siêu </a:t>
            </a:r>
            <a:r>
              <a:rPr lang="vi-VN" dirty="0" err="1"/>
              <a:t>phẳng</a:t>
            </a:r>
            <a:r>
              <a:rPr lang="vi-VN" dirty="0"/>
              <a:t> </a:t>
            </a:r>
            <a:r>
              <a:rPr lang="vi-VN" dirty="0" err="1"/>
              <a:t>mà</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nhằm</a:t>
            </a:r>
            <a:r>
              <a:rPr lang="vi-VN" dirty="0"/>
              <a:t> </a:t>
            </a:r>
            <a:r>
              <a:rPr lang="vi-VN" dirty="0" err="1"/>
              <a:t>cải</a:t>
            </a:r>
            <a:r>
              <a:rPr lang="vi-VN" dirty="0"/>
              <a:t> </a:t>
            </a:r>
            <a:r>
              <a:rPr lang="vi-VN" dirty="0" err="1"/>
              <a:t>thiện</a:t>
            </a:r>
            <a:r>
              <a:rPr lang="vi-VN" dirty="0"/>
              <a:t> </a:t>
            </a:r>
            <a:r>
              <a:rPr lang="vi-VN" dirty="0" err="1"/>
              <a:t>khả</a:t>
            </a:r>
            <a:r>
              <a:rPr lang="vi-VN" dirty="0"/>
              <a:t> năng phân </a:t>
            </a:r>
            <a:r>
              <a:rPr lang="vi-VN" dirty="0" err="1"/>
              <a:t>loại</a:t>
            </a:r>
            <a:r>
              <a:rPr lang="vi-VN" dirty="0"/>
              <a:t> </a:t>
            </a:r>
            <a:r>
              <a:rPr lang="vi-VN" dirty="0" err="1"/>
              <a:t>chính</a:t>
            </a:r>
            <a:r>
              <a:rPr lang="vi-VN" dirty="0"/>
              <a:t> </a:t>
            </a:r>
            <a:r>
              <a:rPr lang="vi-VN" dirty="0" err="1"/>
              <a:t>xác</a:t>
            </a:r>
            <a:r>
              <a:rPr lang="vi-VN" dirty="0"/>
              <a:t>.</a:t>
            </a:r>
            <a:endParaRPr lang="vi-VN" dirty="0"/>
          </a:p>
          <a:p>
            <a:r>
              <a:rPr lang="vi-VN" b="1" dirty="0"/>
              <a:t>2. Nguyên </a:t>
            </a:r>
            <a:r>
              <a:rPr lang="vi-VN" b="1" dirty="0" err="1"/>
              <a:t>Lý</a:t>
            </a:r>
            <a:r>
              <a:rPr lang="vi-VN" b="1" dirty="0"/>
              <a:t> </a:t>
            </a:r>
            <a:r>
              <a:rPr lang="vi-VN" b="1" dirty="0" err="1"/>
              <a:t>Hoạt</a:t>
            </a:r>
            <a:r>
              <a:rPr lang="vi-VN" b="1" dirty="0"/>
              <a:t> </a:t>
            </a:r>
            <a:r>
              <a:rPr lang="vi-VN" b="1" dirty="0" err="1"/>
              <a:t>Động</a:t>
            </a:r>
            <a:r>
              <a:rPr lang="vi-VN" b="1" dirty="0"/>
              <a:t>:</a:t>
            </a:r>
            <a:endParaRPr lang="vi-VN" dirty="0"/>
          </a:p>
          <a:p>
            <a:r>
              <a:rPr lang="vi-VN" b="1" dirty="0"/>
              <a:t>Siêu </a:t>
            </a:r>
            <a:r>
              <a:rPr lang="vi-VN" b="1" dirty="0" err="1"/>
              <a:t>Phẳng</a:t>
            </a:r>
            <a:r>
              <a:rPr lang="vi-VN" b="1" dirty="0"/>
              <a:t> </a:t>
            </a:r>
            <a:r>
              <a:rPr lang="vi-VN" b="1" dirty="0" err="1"/>
              <a:t>Tối</a:t>
            </a:r>
            <a:r>
              <a:rPr lang="vi-VN" b="1" dirty="0"/>
              <a:t> Ưu:</a:t>
            </a:r>
            <a:r>
              <a:rPr lang="vi-VN" dirty="0"/>
              <a:t> SVM </a:t>
            </a:r>
            <a:r>
              <a:rPr lang="vi-VN" dirty="0" err="1"/>
              <a:t>tìm</a:t>
            </a:r>
            <a:r>
              <a:rPr lang="vi-VN" dirty="0"/>
              <a:t> </a:t>
            </a:r>
            <a:r>
              <a:rPr lang="vi-VN" dirty="0" err="1"/>
              <a:t>kiếm</a:t>
            </a:r>
            <a:r>
              <a:rPr lang="vi-VN" dirty="0"/>
              <a:t> siêu </a:t>
            </a:r>
            <a:r>
              <a:rPr lang="vi-VN" dirty="0" err="1"/>
              <a:t>phẳng</a:t>
            </a:r>
            <a:r>
              <a:rPr lang="vi-VN" dirty="0"/>
              <a:t> phân </a:t>
            </a:r>
            <a:r>
              <a:rPr lang="vi-VN" dirty="0" err="1"/>
              <a:t>tách</a:t>
            </a:r>
            <a:r>
              <a:rPr lang="vi-VN" dirty="0"/>
              <a:t> </a:t>
            </a:r>
            <a:r>
              <a:rPr lang="vi-VN" dirty="0" err="1"/>
              <a:t>dữ</a:t>
            </a:r>
            <a:r>
              <a:rPr lang="vi-VN" dirty="0"/>
              <a:t> </a:t>
            </a:r>
            <a:r>
              <a:rPr lang="vi-VN" dirty="0" err="1"/>
              <a:t>liệu</a:t>
            </a:r>
            <a:r>
              <a:rPr lang="vi-VN" dirty="0"/>
              <a:t> sao cho </a:t>
            </a:r>
            <a:r>
              <a:rPr lang="vi-VN" dirty="0" err="1"/>
              <a:t>khoảng</a:t>
            </a:r>
            <a:r>
              <a:rPr lang="vi-VN" dirty="0"/>
              <a:t> </a:t>
            </a:r>
            <a:r>
              <a:rPr lang="vi-VN" dirty="0" err="1"/>
              <a:t>cách</a:t>
            </a:r>
            <a:r>
              <a:rPr lang="vi-VN" dirty="0"/>
              <a:t> </a:t>
            </a:r>
            <a:r>
              <a:rPr lang="vi-VN" dirty="0" err="1"/>
              <a:t>từ</a:t>
            </a:r>
            <a:r>
              <a:rPr lang="vi-VN" dirty="0"/>
              <a:t> siêu </a:t>
            </a:r>
            <a:r>
              <a:rPr lang="vi-VN" dirty="0" err="1"/>
              <a:t>phẳng</a:t>
            </a:r>
            <a:r>
              <a:rPr lang="vi-VN" dirty="0"/>
              <a:t> </a:t>
            </a:r>
            <a:r>
              <a:rPr lang="vi-VN" dirty="0" err="1"/>
              <a:t>đến</a:t>
            </a:r>
            <a:r>
              <a:rPr lang="vi-VN" dirty="0"/>
              <a:t> </a:t>
            </a:r>
            <a:r>
              <a:rPr lang="vi-VN" dirty="0" err="1"/>
              <a:t>các</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gần</a:t>
            </a:r>
            <a:r>
              <a:rPr lang="vi-VN" dirty="0"/>
              <a:t> </a:t>
            </a:r>
            <a:r>
              <a:rPr lang="vi-VN" dirty="0" err="1"/>
              <a:t>nhất</a:t>
            </a:r>
            <a:r>
              <a:rPr lang="vi-VN" dirty="0"/>
              <a:t> (</a:t>
            </a:r>
            <a:r>
              <a:rPr lang="vi-VN" dirty="0" err="1"/>
              <a:t>support</a:t>
            </a:r>
            <a:r>
              <a:rPr lang="vi-VN" dirty="0"/>
              <a:t> </a:t>
            </a:r>
            <a:r>
              <a:rPr lang="vi-VN" dirty="0" err="1"/>
              <a:t>vectors</a:t>
            </a:r>
            <a:r>
              <a:rPr lang="vi-VN" dirty="0"/>
              <a:t>) </a:t>
            </a:r>
            <a:r>
              <a:rPr lang="vi-VN" dirty="0" err="1"/>
              <a:t>là</a:t>
            </a:r>
            <a:r>
              <a:rPr lang="vi-VN" dirty="0"/>
              <a:t> </a:t>
            </a:r>
            <a:r>
              <a:rPr lang="vi-VN" dirty="0" err="1"/>
              <a:t>lớn</a:t>
            </a:r>
            <a:r>
              <a:rPr lang="vi-VN" dirty="0"/>
              <a:t> </a:t>
            </a:r>
            <a:r>
              <a:rPr lang="vi-VN" dirty="0" err="1"/>
              <a:t>nhất</a:t>
            </a:r>
            <a:r>
              <a:rPr lang="vi-VN" dirty="0"/>
              <a:t>.</a:t>
            </a:r>
            <a:endParaRPr lang="vi-VN" dirty="0"/>
          </a:p>
          <a:p>
            <a:r>
              <a:rPr lang="vi-VN" b="1" dirty="0" err="1"/>
              <a:t>Kỹ</a:t>
            </a:r>
            <a:r>
              <a:rPr lang="vi-VN" b="1" dirty="0"/>
              <a:t> </a:t>
            </a:r>
            <a:r>
              <a:rPr lang="vi-VN" b="1" dirty="0" err="1"/>
              <a:t>Thuật</a:t>
            </a:r>
            <a:r>
              <a:rPr lang="vi-VN" b="1" dirty="0"/>
              <a:t> </a:t>
            </a:r>
            <a:r>
              <a:rPr lang="vi-VN" b="1" dirty="0" err="1"/>
              <a:t>Hạt</a:t>
            </a:r>
            <a:r>
              <a:rPr lang="vi-VN" b="1" dirty="0"/>
              <a:t> Nhân (</a:t>
            </a:r>
            <a:r>
              <a:rPr lang="vi-VN" b="1" dirty="0" err="1"/>
              <a:t>Kernel</a:t>
            </a:r>
            <a:r>
              <a:rPr lang="vi-VN" b="1" dirty="0"/>
              <a:t> </a:t>
            </a:r>
            <a:r>
              <a:rPr lang="vi-VN" b="1" dirty="0" err="1"/>
              <a:t>Trick</a:t>
            </a:r>
            <a:r>
              <a:rPr lang="vi-VN" b="1" dirty="0"/>
              <a:t>):</a:t>
            </a:r>
            <a:r>
              <a:rPr lang="vi-VN" dirty="0"/>
              <a:t> </a:t>
            </a:r>
            <a:r>
              <a:rPr lang="vi-VN" dirty="0" err="1"/>
              <a:t>Để</a:t>
            </a:r>
            <a:r>
              <a:rPr lang="vi-VN" dirty="0"/>
              <a:t> </a:t>
            </a:r>
            <a:r>
              <a:rPr lang="vi-VN" dirty="0" err="1"/>
              <a:t>xử</a:t>
            </a:r>
            <a:r>
              <a:rPr lang="vi-VN" dirty="0"/>
              <a:t> </a:t>
            </a:r>
            <a:r>
              <a:rPr lang="vi-VN" dirty="0" err="1"/>
              <a:t>lý</a:t>
            </a:r>
            <a:r>
              <a:rPr lang="vi-VN" dirty="0"/>
              <a:t> </a:t>
            </a:r>
            <a:r>
              <a:rPr lang="vi-VN" dirty="0" err="1"/>
              <a:t>dữ</a:t>
            </a:r>
            <a:r>
              <a:rPr lang="vi-VN" dirty="0"/>
              <a:t> </a:t>
            </a:r>
            <a:r>
              <a:rPr lang="vi-VN" dirty="0" err="1"/>
              <a:t>liệu</a:t>
            </a:r>
            <a:r>
              <a:rPr lang="vi-VN" dirty="0"/>
              <a:t> phi </a:t>
            </a:r>
            <a:r>
              <a:rPr lang="vi-VN" dirty="0" err="1"/>
              <a:t>tuyến</a:t>
            </a:r>
            <a:r>
              <a:rPr lang="vi-VN" dirty="0"/>
              <a:t> </a:t>
            </a:r>
            <a:r>
              <a:rPr lang="vi-VN" dirty="0" err="1"/>
              <a:t>tính</a:t>
            </a:r>
            <a:r>
              <a:rPr lang="vi-VN" dirty="0"/>
              <a:t>, SVM </a:t>
            </a:r>
            <a:r>
              <a:rPr lang="vi-VN" dirty="0" err="1"/>
              <a:t>sử</a:t>
            </a:r>
            <a:r>
              <a:rPr lang="vi-VN" dirty="0"/>
              <a:t> </a:t>
            </a:r>
            <a:r>
              <a:rPr lang="vi-VN" dirty="0" err="1"/>
              <a:t>dụng</a:t>
            </a:r>
            <a:r>
              <a:rPr lang="vi-VN" dirty="0"/>
              <a:t> </a:t>
            </a:r>
            <a:r>
              <a:rPr lang="vi-VN" dirty="0" err="1"/>
              <a:t>kỹ</a:t>
            </a:r>
            <a:r>
              <a:rPr lang="vi-VN" dirty="0"/>
              <a:t> </a:t>
            </a:r>
            <a:r>
              <a:rPr lang="vi-VN" dirty="0" err="1"/>
              <a:t>thuật</a:t>
            </a:r>
            <a:r>
              <a:rPr lang="vi-VN" dirty="0"/>
              <a:t> </a:t>
            </a:r>
            <a:r>
              <a:rPr lang="vi-VN" dirty="0" err="1"/>
              <a:t>hạt</a:t>
            </a:r>
            <a:r>
              <a:rPr lang="vi-VN" dirty="0"/>
              <a:t> nhân </a:t>
            </a:r>
            <a:r>
              <a:rPr lang="vi-VN" dirty="0" err="1"/>
              <a:t>để</a:t>
            </a:r>
            <a:r>
              <a:rPr lang="vi-VN" dirty="0"/>
              <a:t> </a:t>
            </a:r>
            <a:r>
              <a:rPr lang="vi-VN" dirty="0" err="1"/>
              <a:t>biến</a:t>
            </a:r>
            <a:r>
              <a:rPr lang="vi-VN" dirty="0"/>
              <a:t> </a:t>
            </a:r>
            <a:r>
              <a:rPr lang="vi-VN" dirty="0" err="1"/>
              <a:t>đổi</a:t>
            </a:r>
            <a:r>
              <a:rPr lang="vi-VN" dirty="0"/>
              <a:t> không gian </a:t>
            </a:r>
            <a:r>
              <a:rPr lang="vi-VN" dirty="0" err="1"/>
              <a:t>đặc</a:t>
            </a:r>
            <a:r>
              <a:rPr lang="vi-VN" dirty="0"/>
              <a:t> trưng, cho </a:t>
            </a:r>
            <a:r>
              <a:rPr lang="vi-VN" dirty="0" err="1"/>
              <a:t>phép</a:t>
            </a:r>
            <a:r>
              <a:rPr lang="vi-VN" dirty="0"/>
              <a:t> </a:t>
            </a:r>
            <a:r>
              <a:rPr lang="vi-VN" dirty="0" err="1"/>
              <a:t>nó</a:t>
            </a:r>
            <a:r>
              <a:rPr lang="vi-VN" dirty="0"/>
              <a:t> </a:t>
            </a:r>
            <a:r>
              <a:rPr lang="vi-VN" dirty="0" err="1"/>
              <a:t>tìm</a:t>
            </a:r>
            <a:r>
              <a:rPr lang="vi-VN" dirty="0"/>
              <a:t> siêu </a:t>
            </a:r>
            <a:r>
              <a:rPr lang="vi-VN" dirty="0" err="1"/>
              <a:t>phẳng</a:t>
            </a:r>
            <a:r>
              <a:rPr lang="vi-VN" dirty="0"/>
              <a:t> trong không gian cao hơn.</a:t>
            </a:r>
            <a:endParaRPr lang="vi-VN" dirty="0"/>
          </a:p>
          <a:p>
            <a:r>
              <a:rPr lang="vi-VN" b="1" dirty="0"/>
              <a:t>3. Công </a:t>
            </a:r>
            <a:r>
              <a:rPr lang="vi-VN" b="1" dirty="0" err="1"/>
              <a:t>Thức</a:t>
            </a:r>
            <a:r>
              <a:rPr lang="vi-VN" b="1" dirty="0"/>
              <a:t>:</a:t>
            </a:r>
            <a:endParaRPr lang="vi-VN" dirty="0"/>
          </a:p>
          <a:p>
            <a:r>
              <a:rPr lang="vi-VN" b="1" dirty="0" err="1"/>
              <a:t>Hàm</a:t>
            </a:r>
            <a:r>
              <a:rPr lang="vi-VN" b="1" dirty="0"/>
              <a:t> </a:t>
            </a:r>
            <a:r>
              <a:rPr lang="vi-VN" b="1" dirty="0" err="1"/>
              <a:t>Mục</a:t>
            </a:r>
            <a:r>
              <a:rPr lang="vi-VN" b="1" dirty="0"/>
              <a:t> Tiêu:</a:t>
            </a:r>
            <a:r>
              <a:rPr lang="vi-VN" dirty="0"/>
              <a:t> SVM </a:t>
            </a:r>
            <a:r>
              <a:rPr lang="vi-VN" dirty="0" err="1"/>
              <a:t>tối</a:t>
            </a:r>
            <a:r>
              <a:rPr lang="vi-VN" dirty="0"/>
              <a:t> ưu </a:t>
            </a:r>
            <a:r>
              <a:rPr lang="vi-VN" dirty="0" err="1"/>
              <a:t>hóa</a:t>
            </a:r>
            <a:r>
              <a:rPr lang="vi-VN" dirty="0"/>
              <a:t> </a:t>
            </a:r>
            <a:r>
              <a:rPr lang="vi-VN" dirty="0" err="1"/>
              <a:t>hàm</a:t>
            </a:r>
            <a:r>
              <a:rPr lang="vi-VN" dirty="0"/>
              <a:t> </a:t>
            </a:r>
            <a:r>
              <a:rPr lang="vi-VN" dirty="0" err="1"/>
              <a:t>mục</a:t>
            </a:r>
            <a:r>
              <a:rPr lang="vi-VN" dirty="0"/>
              <a:t> tiêu </a:t>
            </a:r>
            <a:r>
              <a:rPr lang="vi-VN" dirty="0" err="1"/>
              <a:t>để</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với</a:t>
            </a:r>
            <a:r>
              <a:rPr lang="vi-VN" dirty="0"/>
              <a:t> </a:t>
            </a:r>
            <a:r>
              <a:rPr lang="vi-VN" dirty="0" err="1"/>
              <a:t>hàm</a:t>
            </a:r>
            <a:r>
              <a:rPr lang="vi-VN" dirty="0"/>
              <a:t> </a:t>
            </a:r>
            <a:r>
              <a:rPr lang="vi-VN" dirty="0" err="1"/>
              <a:t>mục</a:t>
            </a:r>
            <a:r>
              <a:rPr lang="vi-VN" dirty="0"/>
              <a:t> tiêu </a:t>
            </a:r>
            <a:r>
              <a:rPr lang="vi-VN" dirty="0" err="1"/>
              <a:t>là</a:t>
            </a:r>
            <a:r>
              <a:rPr lang="vi-VN" dirty="0"/>
              <a:t>: minimize12∥w∥2\</a:t>
            </a:r>
            <a:r>
              <a:rPr lang="vi-VN" dirty="0" err="1"/>
              <a:t>text</a:t>
            </a:r>
            <a:r>
              <a:rPr lang="vi-VN" dirty="0"/>
              <a:t>{</a:t>
            </a:r>
            <a:r>
              <a:rPr lang="vi-VN" dirty="0" err="1"/>
              <a:t>minimize</a:t>
            </a:r>
            <a:r>
              <a:rPr lang="vi-VN" dirty="0"/>
              <a:t>} \</a:t>
            </a:r>
            <a:r>
              <a:rPr lang="vi-VN" dirty="0" err="1"/>
              <a:t>quad</a:t>
            </a:r>
            <a:r>
              <a:rPr lang="vi-VN" dirty="0"/>
              <a:t> \</a:t>
            </a:r>
            <a:r>
              <a:rPr lang="vi-VN" dirty="0" err="1"/>
              <a:t>frac</a:t>
            </a:r>
            <a:r>
              <a:rPr lang="vi-VN" dirty="0"/>
              <a:t>{1}{2} \|\</a:t>
            </a:r>
            <a:r>
              <a:rPr lang="vi-VN" dirty="0" err="1"/>
              <a:t>mathbf</a:t>
            </a:r>
            <a:r>
              <a:rPr lang="vi-VN" dirty="0"/>
              <a:t>{w}\|^2minimize21​∥w∥2 </a:t>
            </a:r>
            <a:r>
              <a:rPr lang="vi-VN" dirty="0" err="1"/>
              <a:t>với</a:t>
            </a:r>
            <a:r>
              <a:rPr lang="vi-VN" dirty="0"/>
              <a:t> </a:t>
            </a:r>
            <a:r>
              <a:rPr lang="vi-VN" dirty="0" err="1"/>
              <a:t>điều</a:t>
            </a:r>
            <a:r>
              <a:rPr lang="vi-VN" dirty="0"/>
              <a:t> </a:t>
            </a:r>
            <a:r>
              <a:rPr lang="vi-VN" dirty="0" err="1"/>
              <a:t>kiện</a:t>
            </a:r>
            <a:r>
              <a:rPr lang="vi-VN" dirty="0"/>
              <a:t> </a:t>
            </a:r>
            <a:r>
              <a:rPr lang="vi-VN" dirty="0" err="1"/>
              <a:t>ràng</a:t>
            </a:r>
            <a:r>
              <a:rPr lang="vi-VN" dirty="0"/>
              <a:t> </a:t>
            </a:r>
            <a:r>
              <a:rPr lang="vi-VN" dirty="0" err="1"/>
              <a:t>buộc</a:t>
            </a:r>
            <a:r>
              <a:rPr lang="vi-VN" dirty="0"/>
              <a:t>: </a:t>
            </a:r>
            <a:r>
              <a:rPr lang="vi-VN" dirty="0" err="1"/>
              <a:t>yi</a:t>
            </a:r>
            <a:r>
              <a:rPr lang="vi-VN" dirty="0"/>
              <a:t>(</a:t>
            </a:r>
            <a:r>
              <a:rPr lang="vi-VN" dirty="0" err="1"/>
              <a:t>wTxi+b</a:t>
            </a:r>
            <a:r>
              <a:rPr lang="vi-VN" dirty="0"/>
              <a:t>)≥1 </a:t>
            </a:r>
            <a:r>
              <a:rPr lang="vi-VN" dirty="0" err="1"/>
              <a:t>for</a:t>
            </a:r>
            <a:r>
              <a:rPr lang="vi-VN" dirty="0"/>
              <a:t> </a:t>
            </a:r>
            <a:r>
              <a:rPr lang="vi-VN" dirty="0" err="1"/>
              <a:t>all</a:t>
            </a:r>
            <a:r>
              <a:rPr lang="vi-VN" dirty="0"/>
              <a:t> </a:t>
            </a:r>
            <a:r>
              <a:rPr lang="vi-VN" dirty="0" err="1"/>
              <a:t>iy_i</a:t>
            </a:r>
            <a:r>
              <a:rPr lang="vi-VN" dirty="0"/>
              <a:t> (\</a:t>
            </a:r>
            <a:r>
              <a:rPr lang="vi-VN" dirty="0" err="1"/>
              <a:t>mathbf</a:t>
            </a:r>
            <a:r>
              <a:rPr lang="vi-VN" dirty="0"/>
              <a:t>{w}^T \</a:t>
            </a:r>
            <a:r>
              <a:rPr lang="vi-VN" dirty="0" err="1"/>
              <a:t>mathbf</a:t>
            </a:r>
            <a:r>
              <a:rPr lang="vi-VN" dirty="0"/>
              <a:t>{x}_i + b) \</a:t>
            </a:r>
            <a:r>
              <a:rPr lang="vi-VN" dirty="0" err="1"/>
              <a:t>geq</a:t>
            </a:r>
            <a:r>
              <a:rPr lang="vi-VN" dirty="0"/>
              <a:t> 1 \</a:t>
            </a:r>
            <a:r>
              <a:rPr lang="vi-VN" dirty="0" err="1"/>
              <a:t>text</a:t>
            </a:r>
            <a:r>
              <a:rPr lang="vi-VN" dirty="0"/>
              <a:t>{ </a:t>
            </a:r>
            <a:r>
              <a:rPr lang="vi-VN" dirty="0" err="1"/>
              <a:t>for</a:t>
            </a:r>
            <a:r>
              <a:rPr lang="vi-VN" dirty="0"/>
              <a:t> </a:t>
            </a:r>
            <a:r>
              <a:rPr lang="vi-VN" dirty="0" err="1"/>
              <a:t>all</a:t>
            </a:r>
            <a:r>
              <a:rPr lang="vi-VN" dirty="0"/>
              <a:t> } </a:t>
            </a:r>
            <a:r>
              <a:rPr lang="vi-VN" dirty="0" err="1"/>
              <a:t>iyi</a:t>
            </a:r>
            <a:r>
              <a:rPr lang="vi-VN" dirty="0"/>
              <a:t>​(</a:t>
            </a:r>
            <a:r>
              <a:rPr lang="vi-VN" dirty="0" err="1"/>
              <a:t>wTxi</a:t>
            </a:r>
            <a:r>
              <a:rPr lang="vi-VN" dirty="0"/>
              <a:t>​+b)≥1 </a:t>
            </a:r>
            <a:r>
              <a:rPr lang="vi-VN" dirty="0" err="1"/>
              <a:t>for</a:t>
            </a:r>
            <a:r>
              <a:rPr lang="vi-VN" dirty="0"/>
              <a:t> </a:t>
            </a:r>
            <a:r>
              <a:rPr lang="vi-VN" dirty="0" err="1"/>
              <a:t>all</a:t>
            </a:r>
            <a:r>
              <a:rPr lang="vi-VN" dirty="0"/>
              <a:t> i</a:t>
            </a:r>
            <a:endParaRPr lang="vi-VN" dirty="0"/>
          </a:p>
          <a:p>
            <a:r>
              <a:rPr lang="vi-VN" b="1" dirty="0"/>
              <a:t>4. Ưu </a:t>
            </a:r>
            <a:r>
              <a:rPr lang="vi-VN" b="1" dirty="0" err="1"/>
              <a:t>Điểm</a:t>
            </a:r>
            <a:r>
              <a:rPr lang="vi-VN" b="1" dirty="0"/>
              <a:t>:</a:t>
            </a:r>
            <a:endParaRPr lang="vi-VN" dirty="0"/>
          </a:p>
          <a:p>
            <a:r>
              <a:rPr lang="vi-VN" b="1" dirty="0" err="1"/>
              <a:t>Khả</a:t>
            </a:r>
            <a:r>
              <a:rPr lang="vi-VN" b="1" dirty="0"/>
              <a:t> Năng </a:t>
            </a:r>
            <a:r>
              <a:rPr lang="vi-VN" b="1" dirty="0" err="1"/>
              <a:t>Xử</a:t>
            </a:r>
            <a:r>
              <a:rPr lang="vi-VN" b="1" dirty="0"/>
              <a:t> </a:t>
            </a:r>
            <a:r>
              <a:rPr lang="vi-VN" b="1" dirty="0" err="1"/>
              <a:t>Lý</a:t>
            </a:r>
            <a:r>
              <a:rPr lang="vi-VN" b="1" dirty="0"/>
              <a:t> </a:t>
            </a:r>
            <a:r>
              <a:rPr lang="vi-VN" b="1" dirty="0" err="1"/>
              <a:t>Dữ</a:t>
            </a:r>
            <a:r>
              <a:rPr lang="vi-VN" b="1" dirty="0"/>
              <a:t> </a:t>
            </a:r>
            <a:r>
              <a:rPr lang="vi-VN" b="1" dirty="0" err="1"/>
              <a:t>Liệu</a:t>
            </a:r>
            <a:r>
              <a:rPr lang="vi-VN" b="1" dirty="0"/>
              <a:t> Phi </a:t>
            </a:r>
            <a:r>
              <a:rPr lang="vi-VN" b="1" dirty="0" err="1"/>
              <a:t>Tuyến</a:t>
            </a:r>
            <a:r>
              <a:rPr lang="vi-VN" b="1" dirty="0"/>
              <a:t> </a:t>
            </a:r>
            <a:r>
              <a:rPr lang="vi-VN" b="1" dirty="0" err="1"/>
              <a:t>Tính</a:t>
            </a:r>
            <a:r>
              <a:rPr lang="vi-VN" b="1" dirty="0"/>
              <a:t>:</a:t>
            </a:r>
            <a:r>
              <a:rPr lang="vi-VN" dirty="0"/>
              <a:t> </a:t>
            </a:r>
            <a:r>
              <a:rPr lang="vi-VN" dirty="0" err="1"/>
              <a:t>Sử</a:t>
            </a:r>
            <a:r>
              <a:rPr lang="vi-VN" dirty="0"/>
              <a:t> </a:t>
            </a:r>
            <a:r>
              <a:rPr lang="vi-VN" dirty="0" err="1"/>
              <a:t>dụng</a:t>
            </a:r>
            <a:r>
              <a:rPr lang="vi-VN" dirty="0"/>
              <a:t> </a:t>
            </a:r>
            <a:r>
              <a:rPr lang="vi-VN" dirty="0" err="1"/>
              <a:t>kỹ</a:t>
            </a:r>
            <a:r>
              <a:rPr lang="vi-VN" dirty="0"/>
              <a:t> </a:t>
            </a:r>
            <a:r>
              <a:rPr lang="vi-VN" dirty="0" err="1"/>
              <a:t>thuật</a:t>
            </a:r>
            <a:r>
              <a:rPr lang="vi-VN" dirty="0"/>
              <a:t> </a:t>
            </a:r>
            <a:r>
              <a:rPr lang="vi-VN" dirty="0" err="1"/>
              <a:t>hạt</a:t>
            </a:r>
            <a:r>
              <a:rPr lang="vi-VN" dirty="0"/>
              <a:t> nhân </a:t>
            </a:r>
            <a:r>
              <a:rPr lang="vi-VN" dirty="0" err="1"/>
              <a:t>để</a:t>
            </a:r>
            <a:r>
              <a:rPr lang="vi-VN" dirty="0"/>
              <a:t> </a:t>
            </a:r>
            <a:r>
              <a:rPr lang="vi-VN" dirty="0" err="1"/>
              <a:t>làm</a:t>
            </a:r>
            <a:r>
              <a:rPr lang="vi-VN" dirty="0"/>
              <a:t> </a:t>
            </a:r>
            <a:r>
              <a:rPr lang="vi-VN" dirty="0" err="1"/>
              <a:t>việc</a:t>
            </a:r>
            <a:r>
              <a:rPr lang="vi-VN" dirty="0"/>
              <a:t> </a:t>
            </a:r>
            <a:r>
              <a:rPr lang="vi-VN" dirty="0" err="1"/>
              <a:t>với</a:t>
            </a:r>
            <a:r>
              <a:rPr lang="vi-VN" dirty="0"/>
              <a:t> </a:t>
            </a:r>
            <a:r>
              <a:rPr lang="vi-VN" dirty="0" err="1"/>
              <a:t>dữ</a:t>
            </a:r>
            <a:r>
              <a:rPr lang="vi-VN" dirty="0"/>
              <a:t> </a:t>
            </a:r>
            <a:r>
              <a:rPr lang="vi-VN" dirty="0" err="1"/>
              <a:t>liệu</a:t>
            </a:r>
            <a:r>
              <a:rPr lang="vi-VN" dirty="0"/>
              <a:t> phi </a:t>
            </a:r>
            <a:r>
              <a:rPr lang="vi-VN" dirty="0" err="1"/>
              <a:t>tuyến</a:t>
            </a:r>
            <a:r>
              <a:rPr lang="vi-VN" dirty="0"/>
              <a:t> </a:t>
            </a:r>
            <a:r>
              <a:rPr lang="vi-VN" dirty="0" err="1"/>
              <a:t>tính</a:t>
            </a:r>
            <a:r>
              <a:rPr lang="vi-VN" dirty="0"/>
              <a:t>.</a:t>
            </a:r>
            <a:endParaRPr lang="vi-VN" dirty="0"/>
          </a:p>
          <a:p>
            <a:r>
              <a:rPr lang="vi-VN" b="1" dirty="0" err="1"/>
              <a:t>Hiệu</a:t>
            </a:r>
            <a:r>
              <a:rPr lang="vi-VN" b="1" dirty="0"/>
              <a:t> </a:t>
            </a:r>
            <a:r>
              <a:rPr lang="vi-VN" b="1" dirty="0" err="1"/>
              <a:t>Suất</a:t>
            </a:r>
            <a:r>
              <a:rPr lang="vi-VN" b="1" dirty="0"/>
              <a:t> Cao </a:t>
            </a:r>
            <a:r>
              <a:rPr lang="vi-VN" b="1" dirty="0" err="1"/>
              <a:t>với</a:t>
            </a:r>
            <a:r>
              <a:rPr lang="vi-VN" b="1" dirty="0"/>
              <a:t> </a:t>
            </a:r>
            <a:r>
              <a:rPr lang="vi-VN" b="1" dirty="0" err="1"/>
              <a:t>Dữ</a:t>
            </a:r>
            <a:r>
              <a:rPr lang="vi-VN" b="1" dirty="0"/>
              <a:t> </a:t>
            </a:r>
            <a:r>
              <a:rPr lang="vi-VN" b="1" dirty="0" err="1"/>
              <a:t>Liệu</a:t>
            </a:r>
            <a:r>
              <a:rPr lang="vi-VN" b="1" dirty="0"/>
              <a:t> Cao:</a:t>
            </a:r>
            <a:r>
              <a:rPr lang="vi-VN" dirty="0"/>
              <a:t> </a:t>
            </a:r>
            <a:r>
              <a:rPr lang="vi-VN" dirty="0" err="1"/>
              <a:t>Có</a:t>
            </a:r>
            <a:r>
              <a:rPr lang="vi-VN" dirty="0"/>
              <a:t> </a:t>
            </a:r>
            <a:r>
              <a:rPr lang="vi-VN" dirty="0" err="1"/>
              <a:t>thể</a:t>
            </a:r>
            <a:r>
              <a:rPr lang="vi-VN" dirty="0"/>
              <a:t> </a:t>
            </a:r>
            <a:r>
              <a:rPr lang="vi-VN" dirty="0" err="1"/>
              <a:t>hoạt</a:t>
            </a:r>
            <a:r>
              <a:rPr lang="vi-VN" dirty="0"/>
              <a:t> </a:t>
            </a:r>
            <a:r>
              <a:rPr lang="vi-VN" dirty="0" err="1"/>
              <a:t>động</a:t>
            </a:r>
            <a:r>
              <a:rPr lang="vi-VN" dirty="0"/>
              <a:t> </a:t>
            </a:r>
            <a:r>
              <a:rPr lang="vi-VN" dirty="0" err="1"/>
              <a:t>tốt</a:t>
            </a:r>
            <a:r>
              <a:rPr lang="vi-VN" dirty="0"/>
              <a:t> </a:t>
            </a:r>
            <a:r>
              <a:rPr lang="vi-VN" dirty="0" err="1"/>
              <a:t>với</a:t>
            </a:r>
            <a:r>
              <a:rPr lang="vi-VN" dirty="0"/>
              <a:t> không gian </a:t>
            </a:r>
            <a:r>
              <a:rPr lang="vi-VN" dirty="0" err="1"/>
              <a:t>đặc</a:t>
            </a:r>
            <a:r>
              <a:rPr lang="vi-VN" dirty="0"/>
              <a:t> trưng </a:t>
            </a:r>
            <a:r>
              <a:rPr lang="vi-VN" dirty="0" err="1"/>
              <a:t>lớn</a:t>
            </a:r>
            <a:r>
              <a:rPr lang="vi-VN" dirty="0"/>
              <a:t> </a:t>
            </a:r>
            <a:r>
              <a:rPr lang="vi-VN" dirty="0" err="1"/>
              <a:t>và</a:t>
            </a:r>
            <a:r>
              <a:rPr lang="vi-VN" dirty="0"/>
              <a:t> </a:t>
            </a:r>
            <a:r>
              <a:rPr lang="vi-VN" dirty="0" err="1"/>
              <a:t>số</a:t>
            </a:r>
            <a:r>
              <a:rPr lang="vi-VN" dirty="0"/>
              <a:t> </a:t>
            </a:r>
            <a:r>
              <a:rPr lang="vi-VN" dirty="0" err="1"/>
              <a:t>lượng</a:t>
            </a:r>
            <a:r>
              <a:rPr lang="vi-VN" dirty="0"/>
              <a:t> </a:t>
            </a:r>
            <a:r>
              <a:rPr lang="vi-VN" dirty="0" err="1"/>
              <a:t>mẫu</a:t>
            </a:r>
            <a:r>
              <a:rPr lang="vi-VN" dirty="0"/>
              <a:t> </a:t>
            </a:r>
            <a:r>
              <a:rPr lang="vi-VN" dirty="0" err="1"/>
              <a:t>vừa</a:t>
            </a:r>
            <a:r>
              <a:rPr lang="vi-VN" dirty="0"/>
              <a:t> </a:t>
            </a:r>
            <a:r>
              <a:rPr lang="vi-VN" dirty="0" err="1"/>
              <a:t>phải</a:t>
            </a:r>
            <a:r>
              <a:rPr lang="vi-VN" dirty="0"/>
              <a:t>.</a:t>
            </a:r>
            <a:endParaRPr lang="vi-VN" dirty="0"/>
          </a:p>
          <a:p>
            <a:r>
              <a:rPr lang="vi-VN" b="1" dirty="0"/>
              <a:t>5. </a:t>
            </a:r>
            <a:r>
              <a:rPr lang="vi-VN" b="1" dirty="0" err="1"/>
              <a:t>Nhược</a:t>
            </a:r>
            <a:r>
              <a:rPr lang="vi-VN" b="1" dirty="0"/>
              <a:t> </a:t>
            </a:r>
            <a:r>
              <a:rPr lang="vi-VN" b="1" dirty="0" err="1"/>
              <a:t>Điểm</a:t>
            </a:r>
            <a:r>
              <a:rPr lang="vi-VN" b="1" dirty="0"/>
              <a:t>:</a:t>
            </a:r>
            <a:endParaRPr lang="vi-VN" dirty="0"/>
          </a:p>
          <a:p>
            <a:r>
              <a:rPr lang="vi-VN" b="1" dirty="0" err="1"/>
              <a:t>Tốc</a:t>
            </a:r>
            <a:r>
              <a:rPr lang="vi-VN" b="1" dirty="0"/>
              <a:t> </a:t>
            </a:r>
            <a:r>
              <a:rPr lang="vi-VN" b="1" dirty="0" err="1"/>
              <a:t>Độ</a:t>
            </a:r>
            <a:r>
              <a:rPr lang="vi-VN" b="1" dirty="0"/>
              <a:t> </a:t>
            </a:r>
            <a:r>
              <a:rPr lang="vi-VN" b="1" dirty="0" err="1"/>
              <a:t>Huấn</a:t>
            </a:r>
            <a:r>
              <a:rPr lang="vi-VN" b="1" dirty="0"/>
              <a:t> </a:t>
            </a:r>
            <a:r>
              <a:rPr lang="vi-VN" b="1" dirty="0" err="1"/>
              <a:t>Luyện</a:t>
            </a:r>
            <a:r>
              <a:rPr lang="vi-VN" b="1" dirty="0"/>
              <a:t>:</a:t>
            </a:r>
            <a:r>
              <a:rPr lang="vi-VN" dirty="0"/>
              <a:t> </a:t>
            </a:r>
            <a:r>
              <a:rPr lang="vi-VN" dirty="0" err="1"/>
              <a:t>Có</a:t>
            </a:r>
            <a:r>
              <a:rPr lang="vi-VN" dirty="0"/>
              <a:t> </a:t>
            </a:r>
            <a:r>
              <a:rPr lang="vi-VN" dirty="0" err="1"/>
              <a:t>thể</a:t>
            </a:r>
            <a:r>
              <a:rPr lang="vi-VN" dirty="0"/>
              <a:t> </a:t>
            </a:r>
            <a:r>
              <a:rPr lang="vi-VN" dirty="0" err="1"/>
              <a:t>chậm</a:t>
            </a:r>
            <a:r>
              <a:rPr lang="vi-VN" dirty="0"/>
              <a:t> khi </a:t>
            </a:r>
            <a:r>
              <a:rPr lang="vi-VN" dirty="0" err="1"/>
              <a:t>số</a:t>
            </a:r>
            <a:r>
              <a:rPr lang="vi-VN" dirty="0"/>
              <a:t> </a:t>
            </a:r>
            <a:r>
              <a:rPr lang="vi-VN" dirty="0" err="1"/>
              <a:t>lượng</a:t>
            </a:r>
            <a:r>
              <a:rPr lang="vi-VN" dirty="0"/>
              <a:t> </a:t>
            </a:r>
            <a:r>
              <a:rPr lang="vi-VN" dirty="0" err="1"/>
              <a:t>mẫu</a:t>
            </a:r>
            <a:r>
              <a:rPr lang="vi-VN" dirty="0"/>
              <a:t> </a:t>
            </a:r>
            <a:r>
              <a:rPr lang="vi-VN" dirty="0" err="1"/>
              <a:t>lớn</a:t>
            </a:r>
            <a:r>
              <a:rPr lang="vi-VN" dirty="0"/>
              <a:t>.</a:t>
            </a:r>
            <a:endParaRPr lang="vi-VN" dirty="0"/>
          </a:p>
          <a:p>
            <a:r>
              <a:rPr lang="vi-VN" b="1" dirty="0" err="1"/>
              <a:t>Cần</a:t>
            </a:r>
            <a:r>
              <a:rPr lang="vi-VN" b="1" dirty="0"/>
              <a:t> </a:t>
            </a:r>
            <a:r>
              <a:rPr lang="vi-VN" b="1" dirty="0" err="1"/>
              <a:t>Điều</a:t>
            </a:r>
            <a:r>
              <a:rPr lang="vi-VN" b="1" dirty="0"/>
              <a:t> </a:t>
            </a:r>
            <a:r>
              <a:rPr lang="vi-VN" b="1" dirty="0" err="1"/>
              <a:t>Chỉnh</a:t>
            </a:r>
            <a:r>
              <a:rPr lang="vi-VN" b="1" dirty="0"/>
              <a:t> Tham </a:t>
            </a:r>
            <a:r>
              <a:rPr lang="vi-VN" b="1" dirty="0" err="1"/>
              <a:t>Số</a:t>
            </a:r>
            <a:r>
              <a:rPr lang="vi-VN" b="1" dirty="0"/>
              <a:t>:</a:t>
            </a:r>
            <a:r>
              <a:rPr lang="vi-VN" dirty="0"/>
              <a:t> </a:t>
            </a:r>
            <a:r>
              <a:rPr lang="vi-VN" dirty="0" err="1"/>
              <a:t>Hiệu</a:t>
            </a:r>
            <a:r>
              <a:rPr lang="vi-VN" dirty="0"/>
              <a:t> </a:t>
            </a:r>
            <a:r>
              <a:rPr lang="vi-VN" dirty="0" err="1"/>
              <a:t>suất</a:t>
            </a:r>
            <a:r>
              <a:rPr lang="vi-VN" dirty="0"/>
              <a:t> </a:t>
            </a:r>
            <a:r>
              <a:rPr lang="vi-VN" dirty="0" err="1"/>
              <a:t>của</a:t>
            </a:r>
            <a:r>
              <a:rPr lang="vi-VN" dirty="0"/>
              <a:t> SVM </a:t>
            </a:r>
            <a:r>
              <a:rPr lang="vi-VN" dirty="0" err="1"/>
              <a:t>rất</a:t>
            </a:r>
            <a:r>
              <a:rPr lang="vi-VN" dirty="0"/>
              <a:t> </a:t>
            </a:r>
            <a:r>
              <a:rPr lang="vi-VN" dirty="0" err="1"/>
              <a:t>nhạy</a:t>
            </a:r>
            <a:r>
              <a:rPr lang="vi-VN" dirty="0"/>
              <a:t> </a:t>
            </a:r>
            <a:r>
              <a:rPr lang="vi-VN" dirty="0" err="1"/>
              <a:t>cảm</a:t>
            </a:r>
            <a:r>
              <a:rPr lang="vi-VN" dirty="0"/>
              <a:t> </a:t>
            </a:r>
            <a:r>
              <a:rPr lang="vi-VN" dirty="0" err="1"/>
              <a:t>với</a:t>
            </a:r>
            <a:r>
              <a:rPr lang="vi-VN" dirty="0"/>
              <a:t> </a:t>
            </a:r>
            <a:r>
              <a:rPr lang="vi-VN" dirty="0" err="1"/>
              <a:t>các</a:t>
            </a:r>
            <a:r>
              <a:rPr lang="vi-VN" dirty="0"/>
              <a:t> tham </a:t>
            </a:r>
            <a:r>
              <a:rPr lang="vi-VN" dirty="0" err="1"/>
              <a:t>số</a:t>
            </a:r>
            <a:r>
              <a:rPr lang="vi-VN" dirty="0"/>
              <a:t> như </a:t>
            </a:r>
            <a:r>
              <a:rPr lang="vi-VN" dirty="0" err="1"/>
              <a:t>loại</a:t>
            </a:r>
            <a:r>
              <a:rPr lang="vi-VN" dirty="0"/>
              <a:t> </a:t>
            </a:r>
            <a:r>
              <a:rPr lang="vi-VN" dirty="0" err="1"/>
              <a:t>hạt</a:t>
            </a:r>
            <a:r>
              <a:rPr lang="vi-VN" dirty="0"/>
              <a:t> nhân </a:t>
            </a:r>
            <a:r>
              <a:rPr lang="vi-VN" dirty="0" err="1"/>
              <a:t>và</a:t>
            </a:r>
            <a:r>
              <a:rPr lang="vi-VN" dirty="0"/>
              <a:t> tham </a:t>
            </a:r>
            <a:r>
              <a:rPr lang="vi-VN" dirty="0" err="1"/>
              <a:t>số</a:t>
            </a:r>
            <a:r>
              <a:rPr lang="vi-VN" dirty="0"/>
              <a:t> </a:t>
            </a:r>
            <a:r>
              <a:rPr lang="vi-VN" dirty="0" err="1"/>
              <a:t>điều</a:t>
            </a:r>
            <a:r>
              <a:rPr lang="vi-VN" dirty="0"/>
              <a:t> </a:t>
            </a:r>
            <a:r>
              <a:rPr lang="vi-VN" dirty="0" err="1"/>
              <a:t>chỉnh</a:t>
            </a:r>
            <a:r>
              <a:rPr lang="vi-VN" dirty="0"/>
              <a:t> C.</a:t>
            </a:r>
            <a:endParaRPr lang="vi-VN" dirty="0"/>
          </a:p>
          <a:p>
            <a:br>
              <a:rPr lang="en-US" dirty="0"/>
            </a:br>
            <a:r>
              <a:rPr lang="vi-VN" b="1" dirty="0"/>
              <a:t>1. Tham </a:t>
            </a:r>
            <a:r>
              <a:rPr lang="vi-VN" b="1" dirty="0" err="1"/>
              <a:t>Số</a:t>
            </a:r>
            <a:r>
              <a:rPr lang="vi-VN" b="1" dirty="0"/>
              <a:t> C (</a:t>
            </a:r>
            <a:r>
              <a:rPr lang="vi-VN" b="1" dirty="0" err="1"/>
              <a:t>Regularization</a:t>
            </a:r>
            <a:r>
              <a:rPr lang="vi-VN" b="1" dirty="0"/>
              <a:t> </a:t>
            </a:r>
            <a:r>
              <a:rPr lang="vi-VN" b="1" dirty="0" err="1"/>
              <a:t>Parameter</a:t>
            </a:r>
            <a:r>
              <a:rPr lang="vi-VN" b="1" dirty="0"/>
              <a:t>):</a:t>
            </a:r>
            <a:endParaRPr lang="vi-VN" b="1" dirty="0"/>
          </a:p>
          <a:p>
            <a:r>
              <a:rPr lang="vi-VN" b="1" dirty="0"/>
              <a:t>Ý </a:t>
            </a:r>
            <a:r>
              <a:rPr lang="vi-VN" b="1" dirty="0" err="1"/>
              <a:t>Nghĩa</a:t>
            </a:r>
            <a:r>
              <a:rPr lang="vi-VN" b="1" dirty="0"/>
              <a:t>:</a:t>
            </a:r>
            <a:endParaRPr lang="vi-VN" dirty="0"/>
          </a:p>
          <a:p>
            <a:pPr lvl="1"/>
            <a:r>
              <a:rPr lang="vi-VN" dirty="0"/>
              <a:t>Tham </a:t>
            </a:r>
            <a:r>
              <a:rPr lang="vi-VN" dirty="0" err="1"/>
              <a:t>số</a:t>
            </a:r>
            <a:r>
              <a:rPr lang="vi-VN" dirty="0"/>
              <a:t> CCC </a:t>
            </a:r>
            <a:r>
              <a:rPr lang="vi-VN" dirty="0" err="1"/>
              <a:t>kiểm</a:t>
            </a:r>
            <a:r>
              <a:rPr lang="vi-VN" dirty="0"/>
              <a:t> </a:t>
            </a:r>
            <a:r>
              <a:rPr lang="vi-VN" dirty="0" err="1"/>
              <a:t>soát</a:t>
            </a:r>
            <a:r>
              <a:rPr lang="vi-VN" dirty="0"/>
              <a:t> </a:t>
            </a:r>
            <a:r>
              <a:rPr lang="vi-VN" dirty="0" err="1"/>
              <a:t>sự</a:t>
            </a:r>
            <a:r>
              <a:rPr lang="vi-VN" dirty="0"/>
              <a:t> cân </a:t>
            </a:r>
            <a:r>
              <a:rPr lang="vi-VN" dirty="0" err="1"/>
              <a:t>bằng</a:t>
            </a:r>
            <a:r>
              <a:rPr lang="vi-VN" dirty="0"/>
              <a:t> </a:t>
            </a:r>
            <a:r>
              <a:rPr lang="vi-VN" dirty="0" err="1"/>
              <a:t>giữa</a:t>
            </a:r>
            <a:r>
              <a:rPr lang="vi-VN" dirty="0"/>
              <a:t> </a:t>
            </a:r>
            <a:r>
              <a:rPr lang="vi-VN" dirty="0" err="1"/>
              <a:t>việc</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và</a:t>
            </a:r>
            <a:r>
              <a:rPr lang="vi-VN" dirty="0"/>
              <a:t> </a:t>
            </a:r>
            <a:r>
              <a:rPr lang="vi-VN" dirty="0" err="1"/>
              <a:t>việc</a:t>
            </a:r>
            <a:r>
              <a:rPr lang="vi-VN" dirty="0"/>
              <a:t> cho </a:t>
            </a:r>
            <a:r>
              <a:rPr lang="vi-VN" dirty="0" err="1"/>
              <a:t>phép</a:t>
            </a:r>
            <a:r>
              <a:rPr lang="vi-VN" dirty="0"/>
              <a:t> </a:t>
            </a:r>
            <a:r>
              <a:rPr lang="vi-VN" dirty="0" err="1"/>
              <a:t>một</a:t>
            </a:r>
            <a:r>
              <a:rPr lang="vi-VN" dirty="0"/>
              <a:t> </a:t>
            </a:r>
            <a:r>
              <a:rPr lang="vi-VN" dirty="0" err="1"/>
              <a:t>số</a:t>
            </a:r>
            <a:r>
              <a:rPr lang="vi-VN" dirty="0"/>
              <a:t> </a:t>
            </a:r>
            <a:r>
              <a:rPr lang="vi-VN" dirty="0" err="1"/>
              <a:t>lỗi</a:t>
            </a:r>
            <a:r>
              <a:rPr lang="vi-VN" dirty="0"/>
              <a:t> phân </a:t>
            </a:r>
            <a:r>
              <a:rPr lang="vi-VN" dirty="0" err="1"/>
              <a:t>loại</a:t>
            </a:r>
            <a:r>
              <a:rPr lang="vi-VN" dirty="0"/>
              <a:t> trong </a:t>
            </a:r>
            <a:r>
              <a:rPr lang="vi-VN" dirty="0" err="1"/>
              <a:t>tập</a:t>
            </a:r>
            <a:r>
              <a:rPr lang="vi-VN" dirty="0"/>
              <a:t> </a:t>
            </a:r>
            <a:r>
              <a:rPr lang="vi-VN" dirty="0" err="1"/>
              <a:t>huấn</a:t>
            </a:r>
            <a:r>
              <a:rPr lang="vi-VN" dirty="0"/>
              <a:t> </a:t>
            </a:r>
            <a:r>
              <a:rPr lang="vi-VN" dirty="0" err="1"/>
              <a:t>luyện</a:t>
            </a:r>
            <a:r>
              <a:rPr lang="vi-VN" dirty="0"/>
              <a:t>.</a:t>
            </a:r>
            <a:endParaRPr lang="vi-VN" dirty="0"/>
          </a:p>
          <a:p>
            <a:pPr lvl="1"/>
            <a:r>
              <a:rPr lang="vi-VN" dirty="0" err="1"/>
              <a:t>Một</a:t>
            </a:r>
            <a:r>
              <a:rPr lang="vi-VN" dirty="0"/>
              <a:t> </a:t>
            </a:r>
            <a:r>
              <a:rPr lang="vi-VN" dirty="0" err="1"/>
              <a:t>giá</a:t>
            </a:r>
            <a:r>
              <a:rPr lang="vi-VN" dirty="0"/>
              <a:t> </a:t>
            </a:r>
            <a:r>
              <a:rPr lang="vi-VN" dirty="0" err="1"/>
              <a:t>trị</a:t>
            </a:r>
            <a:r>
              <a:rPr lang="vi-VN" dirty="0"/>
              <a:t> CCC </a:t>
            </a:r>
            <a:r>
              <a:rPr lang="vi-VN" dirty="0" err="1"/>
              <a:t>lớn</a:t>
            </a:r>
            <a:r>
              <a:rPr lang="vi-VN" dirty="0"/>
              <a:t> </a:t>
            </a:r>
            <a:r>
              <a:rPr lang="vi-VN" dirty="0" err="1"/>
              <a:t>sẽ</a:t>
            </a:r>
            <a:r>
              <a:rPr lang="vi-VN" dirty="0"/>
              <a:t> </a:t>
            </a:r>
            <a:r>
              <a:rPr lang="vi-VN" dirty="0" err="1"/>
              <a:t>cố</a:t>
            </a:r>
            <a:r>
              <a:rPr lang="vi-VN" dirty="0"/>
              <a:t> </a:t>
            </a:r>
            <a:r>
              <a:rPr lang="vi-VN" dirty="0" err="1"/>
              <a:t>gắng</a:t>
            </a:r>
            <a:r>
              <a:rPr lang="vi-VN" dirty="0"/>
              <a:t> </a:t>
            </a:r>
            <a:r>
              <a:rPr lang="vi-VN" dirty="0" err="1"/>
              <a:t>giảm</a:t>
            </a:r>
            <a:r>
              <a:rPr lang="vi-VN" dirty="0"/>
              <a:t> </a:t>
            </a:r>
            <a:r>
              <a:rPr lang="vi-VN" dirty="0" err="1"/>
              <a:t>thiểu</a:t>
            </a:r>
            <a:r>
              <a:rPr lang="vi-VN" dirty="0"/>
              <a:t> </a:t>
            </a:r>
            <a:r>
              <a:rPr lang="vi-VN" dirty="0" err="1"/>
              <a:t>lỗi</a:t>
            </a:r>
            <a:r>
              <a:rPr lang="vi-VN" dirty="0"/>
              <a:t> phân </a:t>
            </a:r>
            <a:r>
              <a:rPr lang="vi-VN" dirty="0" err="1"/>
              <a:t>loại</a:t>
            </a:r>
            <a:r>
              <a:rPr lang="vi-VN" dirty="0"/>
              <a:t> trên </a:t>
            </a:r>
            <a:r>
              <a:rPr lang="vi-VN" dirty="0" err="1"/>
              <a:t>tập</a:t>
            </a:r>
            <a:r>
              <a:rPr lang="vi-VN" dirty="0"/>
              <a:t> </a:t>
            </a:r>
            <a:r>
              <a:rPr lang="vi-VN" dirty="0" err="1"/>
              <a:t>huấn</a:t>
            </a:r>
            <a:r>
              <a:rPr lang="vi-VN" dirty="0"/>
              <a:t> </a:t>
            </a:r>
            <a:r>
              <a:rPr lang="vi-VN" dirty="0" err="1"/>
              <a:t>luyện</a:t>
            </a:r>
            <a:r>
              <a:rPr lang="vi-VN" dirty="0"/>
              <a:t>, </a:t>
            </a:r>
            <a:r>
              <a:rPr lang="vi-VN" dirty="0" err="1"/>
              <a:t>dẫn</a:t>
            </a:r>
            <a:r>
              <a:rPr lang="vi-VN" dirty="0"/>
              <a:t> </a:t>
            </a:r>
            <a:r>
              <a:rPr lang="vi-VN" dirty="0" err="1"/>
              <a:t>đến</a:t>
            </a:r>
            <a:r>
              <a:rPr lang="vi-VN" dirty="0"/>
              <a:t> </a:t>
            </a:r>
            <a:r>
              <a:rPr lang="vi-VN" dirty="0" err="1"/>
              <a:t>việc</a:t>
            </a:r>
            <a:r>
              <a:rPr lang="vi-VN" dirty="0"/>
              <a:t> mô </a:t>
            </a:r>
            <a:r>
              <a:rPr lang="vi-VN" dirty="0" err="1"/>
              <a:t>hình</a:t>
            </a:r>
            <a:r>
              <a:rPr lang="vi-VN" dirty="0"/>
              <a:t> </a:t>
            </a:r>
            <a:r>
              <a:rPr lang="vi-VN" dirty="0" err="1"/>
              <a:t>trở</a:t>
            </a:r>
            <a:r>
              <a:rPr lang="vi-VN" dirty="0"/>
              <a:t> nên </a:t>
            </a:r>
            <a:r>
              <a:rPr lang="vi-VN" dirty="0" err="1"/>
              <a:t>chặt</a:t>
            </a:r>
            <a:r>
              <a:rPr lang="vi-VN" dirty="0"/>
              <a:t> </a:t>
            </a:r>
            <a:r>
              <a:rPr lang="vi-VN" dirty="0" err="1"/>
              <a:t>chẽ</a:t>
            </a:r>
            <a:r>
              <a:rPr lang="vi-VN" dirty="0"/>
              <a:t> hơn (</a:t>
            </a:r>
            <a:r>
              <a:rPr lang="vi-VN" dirty="0" err="1"/>
              <a:t>ít</a:t>
            </a:r>
            <a:r>
              <a:rPr lang="vi-VN" dirty="0"/>
              <a:t> sai </a:t>
            </a:r>
            <a:r>
              <a:rPr lang="vi-VN" dirty="0" err="1"/>
              <a:t>số</a:t>
            </a:r>
            <a:r>
              <a:rPr lang="vi-VN" dirty="0"/>
              <a:t> trên </a:t>
            </a:r>
            <a:r>
              <a:rPr lang="vi-VN" dirty="0" err="1"/>
              <a:t>tập</a:t>
            </a:r>
            <a:r>
              <a:rPr lang="vi-VN" dirty="0"/>
              <a:t> </a:t>
            </a:r>
            <a:r>
              <a:rPr lang="vi-VN" dirty="0" err="1"/>
              <a:t>huấn</a:t>
            </a:r>
            <a:r>
              <a:rPr lang="vi-VN" dirty="0"/>
              <a:t> </a:t>
            </a:r>
            <a:r>
              <a:rPr lang="vi-VN" dirty="0" err="1"/>
              <a:t>luyện</a:t>
            </a:r>
            <a:r>
              <a:rPr lang="vi-VN" dirty="0"/>
              <a:t>) nhưng </a:t>
            </a:r>
            <a:r>
              <a:rPr lang="vi-VN" dirty="0" err="1"/>
              <a:t>có</a:t>
            </a:r>
            <a:r>
              <a:rPr lang="vi-VN" dirty="0"/>
              <a:t> </a:t>
            </a:r>
            <a:r>
              <a:rPr lang="vi-VN" dirty="0" err="1"/>
              <a:t>thể</a:t>
            </a:r>
            <a:r>
              <a:rPr lang="vi-VN" dirty="0"/>
              <a:t> </a:t>
            </a:r>
            <a:r>
              <a:rPr lang="vi-VN" dirty="0" err="1"/>
              <a:t>dễ</a:t>
            </a:r>
            <a:r>
              <a:rPr lang="vi-VN" dirty="0"/>
              <a:t> </a:t>
            </a:r>
            <a:r>
              <a:rPr lang="vi-VN" dirty="0" err="1"/>
              <a:t>dẫn</a:t>
            </a:r>
            <a:r>
              <a:rPr lang="vi-VN" dirty="0"/>
              <a:t> </a:t>
            </a:r>
            <a:r>
              <a:rPr lang="vi-VN" dirty="0" err="1"/>
              <a:t>đến</a:t>
            </a:r>
            <a:r>
              <a:rPr lang="vi-VN" dirty="0"/>
              <a:t> </a:t>
            </a:r>
            <a:r>
              <a:rPr lang="vi-VN" dirty="0" err="1"/>
              <a:t>overfitting</a:t>
            </a:r>
            <a:r>
              <a:rPr lang="vi-VN" dirty="0"/>
              <a:t>.</a:t>
            </a:r>
            <a:endParaRPr lang="vi-VN" dirty="0"/>
          </a:p>
          <a:p>
            <a:pPr lvl="1"/>
            <a:r>
              <a:rPr lang="vi-VN" dirty="0" err="1"/>
              <a:t>Một</a:t>
            </a:r>
            <a:r>
              <a:rPr lang="vi-VN" dirty="0"/>
              <a:t> </a:t>
            </a:r>
            <a:r>
              <a:rPr lang="vi-VN" dirty="0" err="1"/>
              <a:t>giá</a:t>
            </a:r>
            <a:r>
              <a:rPr lang="vi-VN" dirty="0"/>
              <a:t> </a:t>
            </a:r>
            <a:r>
              <a:rPr lang="vi-VN" dirty="0" err="1"/>
              <a:t>trị</a:t>
            </a:r>
            <a:r>
              <a:rPr lang="vi-VN" dirty="0"/>
              <a:t> CCC </a:t>
            </a:r>
            <a:r>
              <a:rPr lang="vi-VN" dirty="0" err="1"/>
              <a:t>nhỏ</a:t>
            </a:r>
            <a:r>
              <a:rPr lang="vi-VN" dirty="0"/>
              <a:t> </a:t>
            </a:r>
            <a:r>
              <a:rPr lang="vi-VN" dirty="0" err="1"/>
              <a:t>sẽ</a:t>
            </a:r>
            <a:r>
              <a:rPr lang="vi-VN" dirty="0"/>
              <a:t> cho </a:t>
            </a:r>
            <a:r>
              <a:rPr lang="vi-VN" dirty="0" err="1"/>
              <a:t>phép</a:t>
            </a:r>
            <a:r>
              <a:rPr lang="vi-VN" dirty="0"/>
              <a:t> </a:t>
            </a:r>
            <a:r>
              <a:rPr lang="vi-VN" dirty="0" err="1"/>
              <a:t>nhiều</a:t>
            </a:r>
            <a:r>
              <a:rPr lang="vi-VN" dirty="0"/>
              <a:t> </a:t>
            </a:r>
            <a:r>
              <a:rPr lang="vi-VN" dirty="0" err="1"/>
              <a:t>lỗi</a:t>
            </a:r>
            <a:r>
              <a:rPr lang="vi-VN" dirty="0"/>
              <a:t> phân </a:t>
            </a:r>
            <a:r>
              <a:rPr lang="vi-VN" dirty="0" err="1"/>
              <a:t>loại</a:t>
            </a:r>
            <a:r>
              <a:rPr lang="vi-VN" dirty="0"/>
              <a:t> hơn trên </a:t>
            </a:r>
            <a:r>
              <a:rPr lang="vi-VN" dirty="0" err="1"/>
              <a:t>tập</a:t>
            </a:r>
            <a:r>
              <a:rPr lang="vi-VN" dirty="0"/>
              <a:t> </a:t>
            </a:r>
            <a:r>
              <a:rPr lang="vi-VN" dirty="0" err="1"/>
              <a:t>huấn</a:t>
            </a:r>
            <a:r>
              <a:rPr lang="vi-VN" dirty="0"/>
              <a:t> </a:t>
            </a:r>
            <a:r>
              <a:rPr lang="vi-VN" dirty="0" err="1"/>
              <a:t>luyện</a:t>
            </a:r>
            <a:r>
              <a:rPr lang="vi-VN" dirty="0"/>
              <a:t>, nhưng </a:t>
            </a:r>
            <a:r>
              <a:rPr lang="vi-VN" dirty="0" err="1"/>
              <a:t>có</a:t>
            </a:r>
            <a:r>
              <a:rPr lang="vi-VN" dirty="0"/>
              <a:t> </a:t>
            </a:r>
            <a:r>
              <a:rPr lang="vi-VN" dirty="0" err="1"/>
              <a:t>thể</a:t>
            </a:r>
            <a:r>
              <a:rPr lang="vi-VN" dirty="0"/>
              <a:t> </a:t>
            </a:r>
            <a:r>
              <a:rPr lang="vi-VN" dirty="0" err="1"/>
              <a:t>dẫn</a:t>
            </a:r>
            <a:r>
              <a:rPr lang="vi-VN" dirty="0"/>
              <a:t> </a:t>
            </a:r>
            <a:r>
              <a:rPr lang="vi-VN" dirty="0" err="1"/>
              <a:t>đến</a:t>
            </a:r>
            <a:r>
              <a:rPr lang="vi-VN" dirty="0"/>
              <a:t> </a:t>
            </a:r>
            <a:r>
              <a:rPr lang="vi-VN" dirty="0" err="1"/>
              <a:t>một</a:t>
            </a:r>
            <a:r>
              <a:rPr lang="vi-VN" dirty="0"/>
              <a:t> mô </a:t>
            </a:r>
            <a:r>
              <a:rPr lang="vi-VN" dirty="0" err="1"/>
              <a:t>hình</a:t>
            </a:r>
            <a:r>
              <a:rPr lang="vi-VN" dirty="0"/>
              <a:t> </a:t>
            </a:r>
            <a:r>
              <a:rPr lang="vi-VN" dirty="0" err="1"/>
              <a:t>tổng</a:t>
            </a:r>
            <a:r>
              <a:rPr lang="vi-VN" dirty="0"/>
              <a:t> </a:t>
            </a:r>
            <a:r>
              <a:rPr lang="vi-VN" dirty="0" err="1"/>
              <a:t>quát</a:t>
            </a:r>
            <a:r>
              <a:rPr lang="vi-VN" dirty="0"/>
              <a:t> </a:t>
            </a:r>
            <a:r>
              <a:rPr lang="vi-VN" dirty="0" err="1"/>
              <a:t>tốt</a:t>
            </a:r>
            <a:r>
              <a:rPr lang="vi-VN" dirty="0"/>
              <a:t> hơn (</a:t>
            </a:r>
            <a:r>
              <a:rPr lang="vi-VN" dirty="0" err="1"/>
              <a:t>ít</a:t>
            </a:r>
            <a:r>
              <a:rPr lang="vi-VN" dirty="0"/>
              <a:t> </a:t>
            </a:r>
            <a:r>
              <a:rPr lang="vi-VN" dirty="0" err="1"/>
              <a:t>overfitting</a:t>
            </a:r>
            <a:r>
              <a:rPr lang="vi-VN" dirty="0"/>
              <a:t>).</a:t>
            </a:r>
            <a:endParaRPr lang="vi-VN" dirty="0"/>
          </a:p>
          <a:p>
            <a:r>
              <a:rPr lang="vi-VN" b="1" dirty="0" err="1"/>
              <a:t>Cách</a:t>
            </a:r>
            <a:r>
              <a:rPr lang="vi-VN" b="1" dirty="0"/>
              <a:t> </a:t>
            </a:r>
            <a:r>
              <a:rPr lang="vi-VN" b="1" dirty="0" err="1"/>
              <a:t>Điều</a:t>
            </a:r>
            <a:r>
              <a:rPr lang="vi-VN" b="1" dirty="0"/>
              <a:t> </a:t>
            </a:r>
            <a:r>
              <a:rPr lang="vi-VN" b="1" dirty="0" err="1"/>
              <a:t>Chỉnh</a:t>
            </a:r>
            <a:r>
              <a:rPr lang="vi-VN" b="1" dirty="0"/>
              <a:t>:</a:t>
            </a:r>
            <a:endParaRPr lang="vi-VN" dirty="0"/>
          </a:p>
          <a:p>
            <a:pPr lvl="1"/>
            <a:r>
              <a:rPr lang="vi-VN" b="1" dirty="0" err="1"/>
              <a:t>Grid</a:t>
            </a:r>
            <a:r>
              <a:rPr lang="vi-VN" b="1" dirty="0"/>
              <a:t> </a:t>
            </a:r>
            <a:r>
              <a:rPr lang="vi-VN" b="1" dirty="0" err="1"/>
              <a:t>Search</a:t>
            </a:r>
            <a:r>
              <a:rPr lang="vi-VN" b="1" dirty="0"/>
              <a:t> </a:t>
            </a:r>
            <a:r>
              <a:rPr lang="vi-VN" b="1" dirty="0" err="1"/>
              <a:t>hoặc</a:t>
            </a:r>
            <a:r>
              <a:rPr lang="vi-VN" b="1" dirty="0"/>
              <a:t> </a:t>
            </a:r>
            <a:r>
              <a:rPr lang="vi-VN" b="1" dirty="0" err="1"/>
              <a:t>Random</a:t>
            </a:r>
            <a:r>
              <a:rPr lang="vi-VN" b="1" dirty="0"/>
              <a:t> </a:t>
            </a:r>
            <a:r>
              <a:rPr lang="vi-VN" b="1" dirty="0" err="1"/>
              <a:t>Search</a:t>
            </a:r>
            <a:r>
              <a:rPr lang="vi-VN" b="1" dirty="0"/>
              <a:t>:</a:t>
            </a:r>
            <a:r>
              <a:rPr lang="vi-VN" dirty="0"/>
              <a:t> </a:t>
            </a:r>
            <a:r>
              <a:rPr lang="vi-VN" dirty="0" err="1"/>
              <a:t>Bạn</a:t>
            </a:r>
            <a:r>
              <a:rPr lang="vi-VN" dirty="0"/>
              <a:t> </a:t>
            </a:r>
            <a:r>
              <a:rPr lang="vi-VN" dirty="0" err="1"/>
              <a:t>có</a:t>
            </a:r>
            <a:r>
              <a:rPr lang="vi-VN" dirty="0"/>
              <a:t> </a:t>
            </a:r>
            <a:r>
              <a:rPr lang="vi-VN" dirty="0" err="1"/>
              <a:t>thể</a:t>
            </a:r>
            <a:r>
              <a:rPr lang="vi-VN" dirty="0"/>
              <a:t> </a:t>
            </a:r>
            <a:r>
              <a:rPr lang="vi-VN" dirty="0" err="1"/>
              <a:t>thử</a:t>
            </a:r>
            <a:r>
              <a:rPr lang="vi-VN" dirty="0"/>
              <a:t> </a:t>
            </a:r>
            <a:r>
              <a:rPr lang="vi-VN" dirty="0" err="1"/>
              <a:t>các</a:t>
            </a:r>
            <a:r>
              <a:rPr lang="vi-VN" dirty="0"/>
              <a:t> </a:t>
            </a:r>
            <a:r>
              <a:rPr lang="vi-VN" dirty="0" err="1"/>
              <a:t>giá</a:t>
            </a:r>
            <a:r>
              <a:rPr lang="vi-VN" dirty="0"/>
              <a:t> </a:t>
            </a:r>
            <a:r>
              <a:rPr lang="vi-VN" dirty="0" err="1"/>
              <a:t>trị</a:t>
            </a:r>
            <a:r>
              <a:rPr lang="vi-VN" dirty="0"/>
              <a:t> </a:t>
            </a:r>
            <a:r>
              <a:rPr lang="vi-VN" dirty="0" err="1"/>
              <a:t>khác</a:t>
            </a:r>
            <a:r>
              <a:rPr lang="vi-VN" dirty="0"/>
              <a:t> nhau </a:t>
            </a:r>
            <a:r>
              <a:rPr lang="vi-VN" dirty="0" err="1"/>
              <a:t>của</a:t>
            </a:r>
            <a:r>
              <a:rPr lang="vi-VN" dirty="0"/>
              <a:t> CCC (</a:t>
            </a:r>
            <a:r>
              <a:rPr lang="vi-VN" dirty="0" err="1"/>
              <a:t>ví</a:t>
            </a:r>
            <a:r>
              <a:rPr lang="vi-VN" dirty="0"/>
              <a:t> </a:t>
            </a:r>
            <a:r>
              <a:rPr lang="vi-VN" dirty="0" err="1"/>
              <a:t>dụ</a:t>
            </a:r>
            <a:r>
              <a:rPr lang="vi-VN" dirty="0"/>
              <a:t>: 0.001, 0.01, 0.1, 1, 10, 100) </a:t>
            </a:r>
            <a:r>
              <a:rPr lang="vi-VN" dirty="0" err="1"/>
              <a:t>và</a:t>
            </a:r>
            <a:r>
              <a:rPr lang="vi-VN" dirty="0"/>
              <a:t> </a:t>
            </a:r>
            <a:r>
              <a:rPr lang="vi-VN" dirty="0" err="1"/>
              <a:t>sử</a:t>
            </a:r>
            <a:r>
              <a:rPr lang="vi-VN" dirty="0"/>
              <a:t> </a:t>
            </a:r>
            <a:r>
              <a:rPr lang="vi-VN" dirty="0" err="1"/>
              <a:t>dụng</a:t>
            </a:r>
            <a:r>
              <a:rPr lang="vi-VN" dirty="0"/>
              <a:t> phương </a:t>
            </a:r>
            <a:r>
              <a:rPr lang="vi-VN" dirty="0" err="1"/>
              <a:t>pháp</a:t>
            </a:r>
            <a:r>
              <a:rPr lang="vi-VN" dirty="0"/>
              <a:t> </a:t>
            </a:r>
            <a:r>
              <a:rPr lang="vi-VN" dirty="0" err="1"/>
              <a:t>cross-validation</a:t>
            </a:r>
            <a:r>
              <a:rPr lang="vi-VN" dirty="0"/>
              <a:t> </a:t>
            </a:r>
            <a:r>
              <a:rPr lang="vi-VN" dirty="0" err="1"/>
              <a:t>để</a:t>
            </a:r>
            <a:r>
              <a:rPr lang="vi-VN" dirty="0"/>
              <a:t> </a:t>
            </a:r>
            <a:r>
              <a:rPr lang="vi-VN" dirty="0" err="1"/>
              <a:t>tìm</a:t>
            </a:r>
            <a:r>
              <a:rPr lang="vi-VN" dirty="0"/>
              <a:t> </a:t>
            </a:r>
            <a:r>
              <a:rPr lang="vi-VN" dirty="0" err="1"/>
              <a:t>giá</a:t>
            </a:r>
            <a:r>
              <a:rPr lang="vi-VN" dirty="0"/>
              <a:t> </a:t>
            </a:r>
            <a:r>
              <a:rPr lang="vi-VN" dirty="0" err="1"/>
              <a:t>trị</a:t>
            </a:r>
            <a:r>
              <a:rPr lang="vi-VN" dirty="0"/>
              <a:t> CCC </a:t>
            </a:r>
            <a:r>
              <a:rPr lang="vi-VN" dirty="0" err="1"/>
              <a:t>tối</a:t>
            </a:r>
            <a:r>
              <a:rPr lang="vi-VN" dirty="0"/>
              <a:t> ưu.</a:t>
            </a:r>
            <a:endParaRPr lang="vi-VN" dirty="0"/>
          </a:p>
          <a:p>
            <a:pPr lvl="1"/>
            <a:r>
              <a:rPr lang="vi-VN" b="1" dirty="0" err="1"/>
              <a:t>Kết</a:t>
            </a:r>
            <a:r>
              <a:rPr lang="vi-VN" b="1" dirty="0"/>
              <a:t> </a:t>
            </a:r>
            <a:r>
              <a:rPr lang="vi-VN" b="1" dirty="0" err="1"/>
              <a:t>Quả</a:t>
            </a:r>
            <a:r>
              <a:rPr lang="vi-VN" b="1" dirty="0"/>
              <a:t>:</a:t>
            </a:r>
            <a:r>
              <a:rPr lang="vi-VN" dirty="0"/>
              <a:t> </a:t>
            </a:r>
            <a:r>
              <a:rPr lang="vi-VN" dirty="0" err="1"/>
              <a:t>Giá</a:t>
            </a:r>
            <a:r>
              <a:rPr lang="vi-VN" dirty="0"/>
              <a:t> </a:t>
            </a:r>
            <a:r>
              <a:rPr lang="vi-VN" dirty="0" err="1"/>
              <a:t>trị</a:t>
            </a:r>
            <a:r>
              <a:rPr lang="vi-VN" dirty="0"/>
              <a:t> CCC </a:t>
            </a:r>
            <a:r>
              <a:rPr lang="vi-VN" dirty="0" err="1"/>
              <a:t>tối</a:t>
            </a:r>
            <a:r>
              <a:rPr lang="vi-VN" dirty="0"/>
              <a:t> ưu </a:t>
            </a:r>
            <a:r>
              <a:rPr lang="vi-VN" dirty="0" err="1"/>
              <a:t>là</a:t>
            </a:r>
            <a:r>
              <a:rPr lang="vi-VN" dirty="0"/>
              <a:t> </a:t>
            </a:r>
            <a:r>
              <a:rPr lang="vi-VN" dirty="0" err="1"/>
              <a:t>giá</a:t>
            </a:r>
            <a:r>
              <a:rPr lang="vi-VN" dirty="0"/>
              <a:t> </a:t>
            </a:r>
            <a:r>
              <a:rPr lang="vi-VN" dirty="0" err="1"/>
              <a:t>trị</a:t>
            </a:r>
            <a:r>
              <a:rPr lang="vi-VN" dirty="0"/>
              <a:t> mang </a:t>
            </a:r>
            <a:r>
              <a:rPr lang="vi-VN" dirty="0" err="1"/>
              <a:t>lại</a:t>
            </a:r>
            <a:r>
              <a:rPr lang="vi-VN" dirty="0"/>
              <a:t> </a:t>
            </a:r>
            <a:r>
              <a:rPr lang="vi-VN" dirty="0" err="1"/>
              <a:t>hiệu</a:t>
            </a:r>
            <a:r>
              <a:rPr lang="vi-VN" dirty="0"/>
              <a:t> </a:t>
            </a:r>
            <a:r>
              <a:rPr lang="vi-VN" dirty="0" err="1"/>
              <a:t>suất</a:t>
            </a:r>
            <a:r>
              <a:rPr lang="vi-VN" dirty="0"/>
              <a:t> </a:t>
            </a:r>
            <a:r>
              <a:rPr lang="vi-VN" dirty="0" err="1"/>
              <a:t>tốt</a:t>
            </a:r>
            <a:r>
              <a:rPr lang="vi-VN" dirty="0"/>
              <a:t> </a:t>
            </a:r>
            <a:r>
              <a:rPr lang="vi-VN" dirty="0" err="1"/>
              <a:t>nhất</a:t>
            </a:r>
            <a:r>
              <a:rPr lang="vi-VN" dirty="0"/>
              <a:t> trên </a:t>
            </a:r>
            <a:r>
              <a:rPr lang="vi-VN" dirty="0" err="1"/>
              <a:t>tập</a:t>
            </a:r>
            <a:r>
              <a:rPr lang="vi-VN" dirty="0"/>
              <a:t> </a:t>
            </a:r>
            <a:r>
              <a:rPr lang="vi-VN" dirty="0" err="1"/>
              <a:t>validation</a:t>
            </a:r>
            <a:r>
              <a:rPr lang="vi-VN" dirty="0"/>
              <a:t>.</a:t>
            </a:r>
            <a:endParaRPr lang="vi-VN" dirty="0"/>
          </a:p>
          <a:p>
            <a:r>
              <a:rPr lang="vi-VN" b="1" dirty="0"/>
              <a:t>2. </a:t>
            </a:r>
            <a:r>
              <a:rPr lang="vi-VN" b="1" dirty="0" err="1"/>
              <a:t>Loại</a:t>
            </a:r>
            <a:r>
              <a:rPr lang="vi-VN" b="1" dirty="0"/>
              <a:t> </a:t>
            </a:r>
            <a:r>
              <a:rPr lang="vi-VN" b="1" dirty="0" err="1"/>
              <a:t>Hạt</a:t>
            </a:r>
            <a:r>
              <a:rPr lang="vi-VN" b="1" dirty="0"/>
              <a:t> Nhân (</a:t>
            </a:r>
            <a:r>
              <a:rPr lang="vi-VN" b="1" dirty="0" err="1"/>
              <a:t>Kernel</a:t>
            </a:r>
            <a:r>
              <a:rPr lang="vi-VN" b="1" dirty="0"/>
              <a:t>):</a:t>
            </a:r>
            <a:endParaRPr lang="vi-VN" b="1" dirty="0"/>
          </a:p>
          <a:p>
            <a:r>
              <a:rPr lang="vi-VN" b="1" dirty="0"/>
              <a:t>Ý </a:t>
            </a:r>
            <a:r>
              <a:rPr lang="vi-VN" b="1" dirty="0" err="1"/>
              <a:t>Nghĩa</a:t>
            </a:r>
            <a:r>
              <a:rPr lang="vi-VN" b="1" dirty="0"/>
              <a:t>:</a:t>
            </a:r>
            <a:endParaRPr lang="vi-VN" dirty="0"/>
          </a:p>
          <a:p>
            <a:pPr lvl="1"/>
            <a:r>
              <a:rPr lang="vi-VN" dirty="0"/>
              <a:t>SVM </a:t>
            </a:r>
            <a:r>
              <a:rPr lang="vi-VN" dirty="0" err="1"/>
              <a:t>sử</a:t>
            </a:r>
            <a:r>
              <a:rPr lang="vi-VN" dirty="0"/>
              <a:t> </a:t>
            </a:r>
            <a:r>
              <a:rPr lang="vi-VN" dirty="0" err="1"/>
              <a:t>dụng</a:t>
            </a:r>
            <a:r>
              <a:rPr lang="vi-VN" dirty="0"/>
              <a:t> </a:t>
            </a:r>
            <a:r>
              <a:rPr lang="vi-VN" dirty="0" err="1"/>
              <a:t>các</a:t>
            </a:r>
            <a:r>
              <a:rPr lang="vi-VN" dirty="0"/>
              <a:t> </a:t>
            </a:r>
            <a:r>
              <a:rPr lang="vi-VN" dirty="0" err="1"/>
              <a:t>hàm</a:t>
            </a:r>
            <a:r>
              <a:rPr lang="vi-VN" dirty="0"/>
              <a:t> </a:t>
            </a:r>
            <a:r>
              <a:rPr lang="vi-VN" dirty="0" err="1"/>
              <a:t>hạt</a:t>
            </a:r>
            <a:r>
              <a:rPr lang="vi-VN" dirty="0"/>
              <a:t> nhân (</a:t>
            </a:r>
            <a:r>
              <a:rPr lang="vi-VN" dirty="0" err="1"/>
              <a:t>kernel</a:t>
            </a:r>
            <a:r>
              <a:rPr lang="vi-VN" dirty="0"/>
              <a:t> </a:t>
            </a:r>
            <a:r>
              <a:rPr lang="vi-VN" dirty="0" err="1"/>
              <a:t>functions</a:t>
            </a:r>
            <a:r>
              <a:rPr lang="vi-VN" dirty="0"/>
              <a:t>) </a:t>
            </a:r>
            <a:r>
              <a:rPr lang="vi-VN" dirty="0" err="1"/>
              <a:t>để</a:t>
            </a:r>
            <a:r>
              <a:rPr lang="vi-VN" dirty="0"/>
              <a:t> </a:t>
            </a:r>
            <a:r>
              <a:rPr lang="vi-VN" dirty="0" err="1"/>
              <a:t>biến</a:t>
            </a:r>
            <a:r>
              <a:rPr lang="vi-VN" dirty="0"/>
              <a:t> </a:t>
            </a:r>
            <a:r>
              <a:rPr lang="vi-VN" dirty="0" err="1"/>
              <a:t>đổi</a:t>
            </a:r>
            <a:r>
              <a:rPr lang="vi-VN" dirty="0"/>
              <a:t> </a:t>
            </a:r>
            <a:r>
              <a:rPr lang="vi-VN" dirty="0" err="1"/>
              <a:t>dữ</a:t>
            </a:r>
            <a:r>
              <a:rPr lang="vi-VN" dirty="0"/>
              <a:t> </a:t>
            </a:r>
            <a:r>
              <a:rPr lang="vi-VN" dirty="0" err="1"/>
              <a:t>liệu</a:t>
            </a:r>
            <a:r>
              <a:rPr lang="vi-VN" dirty="0"/>
              <a:t> </a:t>
            </a:r>
            <a:r>
              <a:rPr lang="vi-VN" dirty="0" err="1"/>
              <a:t>thành</a:t>
            </a:r>
            <a:r>
              <a:rPr lang="vi-VN" dirty="0"/>
              <a:t> </a:t>
            </a:r>
            <a:r>
              <a:rPr lang="vi-VN" dirty="0" err="1"/>
              <a:t>một</a:t>
            </a:r>
            <a:r>
              <a:rPr lang="vi-VN" dirty="0"/>
              <a:t> không gian </a:t>
            </a:r>
            <a:r>
              <a:rPr lang="vi-VN" dirty="0" err="1"/>
              <a:t>đặc</a:t>
            </a:r>
            <a:r>
              <a:rPr lang="vi-VN" dirty="0"/>
              <a:t> trưng cao hơn, nơi </a:t>
            </a:r>
            <a:r>
              <a:rPr lang="vi-VN" dirty="0" err="1"/>
              <a:t>các</a:t>
            </a:r>
            <a:r>
              <a:rPr lang="vi-VN" dirty="0"/>
              <a:t> </a:t>
            </a:r>
            <a:r>
              <a:rPr lang="vi-VN" dirty="0" err="1"/>
              <a:t>lớp</a:t>
            </a:r>
            <a:r>
              <a:rPr lang="vi-VN" dirty="0"/>
              <a:t> </a:t>
            </a:r>
            <a:r>
              <a:rPr lang="vi-VN" dirty="0" err="1"/>
              <a:t>dữ</a:t>
            </a:r>
            <a:r>
              <a:rPr lang="vi-VN" dirty="0"/>
              <a:t> </a:t>
            </a:r>
            <a:r>
              <a:rPr lang="vi-VN" dirty="0" err="1"/>
              <a:t>liệu</a:t>
            </a:r>
            <a:r>
              <a:rPr lang="vi-VN" dirty="0"/>
              <a:t> </a:t>
            </a:r>
            <a:r>
              <a:rPr lang="vi-VN" dirty="0" err="1"/>
              <a:t>có</a:t>
            </a:r>
            <a:r>
              <a:rPr lang="vi-VN" dirty="0"/>
              <a:t>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a:t>
            </a:r>
            <a:endParaRPr lang="vi-VN" dirty="0"/>
          </a:p>
          <a:p>
            <a:pPr lvl="1"/>
            <a:r>
              <a:rPr lang="vi-VN" dirty="0" err="1"/>
              <a:t>Các</a:t>
            </a:r>
            <a:r>
              <a:rPr lang="vi-VN" dirty="0"/>
              <a:t> </a:t>
            </a:r>
            <a:r>
              <a:rPr lang="vi-VN" dirty="0" err="1"/>
              <a:t>loại</a:t>
            </a:r>
            <a:r>
              <a:rPr lang="vi-VN" dirty="0"/>
              <a:t> </a:t>
            </a:r>
            <a:r>
              <a:rPr lang="vi-VN" dirty="0" err="1"/>
              <a:t>hạt</a:t>
            </a:r>
            <a:r>
              <a:rPr lang="vi-VN" dirty="0"/>
              <a:t> nhân </a:t>
            </a:r>
            <a:r>
              <a:rPr lang="vi-VN" dirty="0" err="1"/>
              <a:t>phổ</a:t>
            </a:r>
            <a:r>
              <a:rPr lang="vi-VN" dirty="0"/>
              <a:t> </a:t>
            </a:r>
            <a:r>
              <a:rPr lang="vi-VN" dirty="0" err="1"/>
              <a:t>biến</a:t>
            </a:r>
            <a:r>
              <a:rPr lang="vi-VN" dirty="0"/>
              <a:t> bao </a:t>
            </a:r>
            <a:r>
              <a:rPr lang="vi-VN" dirty="0" err="1"/>
              <a:t>gồm</a:t>
            </a:r>
            <a:r>
              <a:rPr lang="vi-VN" dirty="0"/>
              <a:t>:</a:t>
            </a:r>
            <a:endParaRPr lang="vi-VN" dirty="0"/>
          </a:p>
          <a:p>
            <a:pPr lvl="2"/>
            <a:r>
              <a:rPr lang="vi-VN" b="1" dirty="0" err="1"/>
              <a:t>Linear</a:t>
            </a:r>
            <a:r>
              <a:rPr lang="vi-VN" b="1" dirty="0"/>
              <a:t> </a:t>
            </a:r>
            <a:r>
              <a:rPr lang="vi-VN" b="1" dirty="0" err="1"/>
              <a:t>Kernel</a:t>
            </a:r>
            <a:r>
              <a:rPr lang="vi-VN" b="1" dirty="0"/>
              <a:t>:</a:t>
            </a:r>
            <a:r>
              <a:rPr lang="vi-VN" dirty="0"/>
              <a:t> </a:t>
            </a:r>
            <a:r>
              <a:rPr lang="vi-VN" dirty="0" err="1"/>
              <a:t>Sử</a:t>
            </a:r>
            <a:r>
              <a:rPr lang="vi-VN" dirty="0"/>
              <a:t> </a:t>
            </a:r>
            <a:r>
              <a:rPr lang="vi-VN" dirty="0" err="1"/>
              <a:t>dụng</a:t>
            </a:r>
            <a:r>
              <a:rPr lang="vi-VN" dirty="0"/>
              <a:t> khi </a:t>
            </a:r>
            <a:r>
              <a:rPr lang="vi-VN" dirty="0" err="1"/>
              <a:t>dữ</a:t>
            </a:r>
            <a:r>
              <a:rPr lang="vi-VN" dirty="0"/>
              <a:t> </a:t>
            </a:r>
            <a:r>
              <a:rPr lang="vi-VN" dirty="0" err="1"/>
              <a:t>liệu</a:t>
            </a:r>
            <a:r>
              <a:rPr lang="vi-VN" dirty="0"/>
              <a:t> </a:t>
            </a:r>
            <a:r>
              <a:rPr lang="vi-VN" dirty="0" err="1"/>
              <a:t>có</a:t>
            </a:r>
            <a:r>
              <a:rPr lang="vi-VN" dirty="0"/>
              <a:t>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a:t>
            </a:r>
            <a:endParaRPr lang="vi-VN" dirty="0"/>
          </a:p>
          <a:p>
            <a:pPr lvl="2"/>
            <a:r>
              <a:rPr lang="vi-VN" b="1" dirty="0" err="1"/>
              <a:t>Polynomial</a:t>
            </a:r>
            <a:r>
              <a:rPr lang="vi-VN" b="1" dirty="0"/>
              <a:t> </a:t>
            </a:r>
            <a:r>
              <a:rPr lang="vi-VN" b="1" dirty="0" err="1"/>
              <a:t>Kernel</a:t>
            </a:r>
            <a:r>
              <a:rPr lang="vi-VN" b="1" dirty="0"/>
              <a:t>:</a:t>
            </a:r>
            <a:r>
              <a:rPr lang="vi-VN" dirty="0"/>
              <a:t> </a:t>
            </a:r>
            <a:r>
              <a:rPr lang="vi-VN" dirty="0" err="1"/>
              <a:t>Sử</a:t>
            </a:r>
            <a:r>
              <a:rPr lang="vi-VN" dirty="0"/>
              <a:t> </a:t>
            </a:r>
            <a:r>
              <a:rPr lang="vi-VN" dirty="0" err="1"/>
              <a:t>dụng</a:t>
            </a:r>
            <a:r>
              <a:rPr lang="vi-VN" dirty="0"/>
              <a:t> khi </a:t>
            </a:r>
            <a:r>
              <a:rPr lang="vi-VN" dirty="0" err="1"/>
              <a:t>có</a:t>
            </a:r>
            <a:r>
              <a:rPr lang="vi-VN" dirty="0"/>
              <a:t> </a:t>
            </a:r>
            <a:r>
              <a:rPr lang="vi-VN" dirty="0" err="1"/>
              <a:t>sự</a:t>
            </a:r>
            <a:r>
              <a:rPr lang="vi-VN" dirty="0"/>
              <a:t> </a:t>
            </a:r>
            <a:r>
              <a:rPr lang="vi-VN" dirty="0" err="1"/>
              <a:t>phụ</a:t>
            </a:r>
            <a:r>
              <a:rPr lang="vi-VN" dirty="0"/>
              <a:t> </a:t>
            </a:r>
            <a:r>
              <a:rPr lang="vi-VN" dirty="0" err="1"/>
              <a:t>thuộc</a:t>
            </a:r>
            <a:r>
              <a:rPr lang="vi-VN" dirty="0"/>
              <a:t> phi </a:t>
            </a:r>
            <a:r>
              <a:rPr lang="vi-VN" dirty="0" err="1"/>
              <a:t>tuyến</a:t>
            </a:r>
            <a:r>
              <a:rPr lang="vi-VN" dirty="0"/>
              <a:t> </a:t>
            </a:r>
            <a:r>
              <a:rPr lang="vi-VN" dirty="0" err="1"/>
              <a:t>tính</a:t>
            </a:r>
            <a:r>
              <a:rPr lang="vi-VN" dirty="0"/>
              <a:t> </a:t>
            </a:r>
            <a:r>
              <a:rPr lang="vi-VN" dirty="0" err="1"/>
              <a:t>giữa</a:t>
            </a:r>
            <a:r>
              <a:rPr lang="vi-VN" dirty="0"/>
              <a:t> </a:t>
            </a:r>
            <a:r>
              <a:rPr lang="vi-VN" dirty="0" err="1"/>
              <a:t>các</a:t>
            </a:r>
            <a:r>
              <a:rPr lang="vi-VN" dirty="0"/>
              <a:t> </a:t>
            </a:r>
            <a:r>
              <a:rPr lang="vi-VN" dirty="0" err="1"/>
              <a:t>đặc</a:t>
            </a:r>
            <a:r>
              <a:rPr lang="vi-VN" dirty="0"/>
              <a:t> trưng (</a:t>
            </a:r>
            <a:r>
              <a:rPr lang="vi-VN" dirty="0" err="1"/>
              <a:t>điều</a:t>
            </a:r>
            <a:r>
              <a:rPr lang="vi-VN" dirty="0"/>
              <a:t> </a:t>
            </a:r>
            <a:r>
              <a:rPr lang="vi-VN" dirty="0" err="1"/>
              <a:t>chỉnh</a:t>
            </a:r>
            <a:r>
              <a:rPr lang="vi-VN" dirty="0"/>
              <a:t> </a:t>
            </a:r>
            <a:r>
              <a:rPr lang="vi-VN" dirty="0" err="1"/>
              <a:t>được</a:t>
            </a:r>
            <a:r>
              <a:rPr lang="vi-VN" dirty="0"/>
              <a:t> </a:t>
            </a:r>
            <a:r>
              <a:rPr lang="vi-VN" dirty="0" err="1"/>
              <a:t>bằng</a:t>
            </a:r>
            <a:r>
              <a:rPr lang="vi-VN" dirty="0"/>
              <a:t> tham </a:t>
            </a:r>
            <a:r>
              <a:rPr lang="vi-VN" dirty="0" err="1"/>
              <a:t>số</a:t>
            </a:r>
            <a:r>
              <a:rPr lang="vi-VN" dirty="0"/>
              <a:t> </a:t>
            </a:r>
            <a:r>
              <a:rPr lang="vi-VN" dirty="0" err="1"/>
              <a:t>độ</a:t>
            </a:r>
            <a:r>
              <a:rPr lang="vi-VN" dirty="0"/>
              <a:t> </a:t>
            </a:r>
            <a:r>
              <a:rPr lang="vi-VN" dirty="0" err="1"/>
              <a:t>bậc</a:t>
            </a:r>
            <a:r>
              <a:rPr lang="vi-VN" dirty="0"/>
              <a:t> </a:t>
            </a:r>
            <a:r>
              <a:rPr lang="vi-VN" dirty="0" err="1"/>
              <a:t>degree</a:t>
            </a:r>
            <a:r>
              <a:rPr lang="vi-VN" dirty="0"/>
              <a:t>).</a:t>
            </a:r>
            <a:endParaRPr lang="vi-VN" dirty="0"/>
          </a:p>
          <a:p>
            <a:pPr lvl="2"/>
            <a:r>
              <a:rPr lang="vi-VN" b="1" dirty="0"/>
              <a:t>RBF </a:t>
            </a:r>
            <a:r>
              <a:rPr lang="vi-VN" b="1" dirty="0" err="1"/>
              <a:t>Kernel</a:t>
            </a:r>
            <a:r>
              <a:rPr lang="vi-VN" b="1" dirty="0"/>
              <a:t> (</a:t>
            </a:r>
            <a:r>
              <a:rPr lang="vi-VN" b="1" dirty="0" err="1"/>
              <a:t>Radial</a:t>
            </a:r>
            <a:r>
              <a:rPr lang="vi-VN" b="1" dirty="0"/>
              <a:t> </a:t>
            </a:r>
            <a:r>
              <a:rPr lang="vi-VN" b="1" dirty="0" err="1"/>
              <a:t>Basis</a:t>
            </a:r>
            <a:r>
              <a:rPr lang="vi-VN" b="1" dirty="0"/>
              <a:t> </a:t>
            </a:r>
            <a:r>
              <a:rPr lang="vi-VN" b="1" dirty="0" err="1"/>
              <a:t>Function</a:t>
            </a:r>
            <a:r>
              <a:rPr lang="vi-VN" b="1" dirty="0"/>
              <a:t>):</a:t>
            </a:r>
            <a:r>
              <a:rPr lang="vi-VN" dirty="0"/>
              <a:t> </a:t>
            </a:r>
            <a:r>
              <a:rPr lang="vi-VN" dirty="0" err="1"/>
              <a:t>Phù</a:t>
            </a:r>
            <a:r>
              <a:rPr lang="vi-VN" dirty="0"/>
              <a:t> </a:t>
            </a:r>
            <a:r>
              <a:rPr lang="vi-VN" dirty="0" err="1"/>
              <a:t>hợp</a:t>
            </a:r>
            <a:r>
              <a:rPr lang="vi-VN" dirty="0"/>
              <a:t> cho </a:t>
            </a:r>
            <a:r>
              <a:rPr lang="vi-VN" dirty="0" err="1"/>
              <a:t>các</a:t>
            </a:r>
            <a:r>
              <a:rPr lang="vi-VN" dirty="0"/>
              <a:t> </a:t>
            </a:r>
            <a:r>
              <a:rPr lang="vi-VN" dirty="0" err="1"/>
              <a:t>mối</a:t>
            </a:r>
            <a:r>
              <a:rPr lang="vi-VN" dirty="0"/>
              <a:t> quan </a:t>
            </a:r>
            <a:r>
              <a:rPr lang="vi-VN" dirty="0" err="1"/>
              <a:t>hệ</a:t>
            </a:r>
            <a:r>
              <a:rPr lang="vi-VN" dirty="0"/>
              <a:t> phi </a:t>
            </a:r>
            <a:r>
              <a:rPr lang="vi-VN" dirty="0" err="1"/>
              <a:t>tuyến</a:t>
            </a:r>
            <a:r>
              <a:rPr lang="vi-VN" dirty="0"/>
              <a:t> </a:t>
            </a:r>
            <a:r>
              <a:rPr lang="vi-VN" dirty="0" err="1"/>
              <a:t>tính</a:t>
            </a:r>
            <a:r>
              <a:rPr lang="vi-VN" dirty="0"/>
              <a:t> </a:t>
            </a:r>
            <a:r>
              <a:rPr lang="vi-VN" dirty="0" err="1"/>
              <a:t>phức</a:t>
            </a:r>
            <a:r>
              <a:rPr lang="vi-VN" dirty="0"/>
              <a:t> </a:t>
            </a:r>
            <a:r>
              <a:rPr lang="vi-VN" dirty="0" err="1"/>
              <a:t>tạp</a:t>
            </a:r>
            <a:r>
              <a:rPr lang="vi-VN" dirty="0"/>
              <a:t> (</a:t>
            </a:r>
            <a:r>
              <a:rPr lang="vi-VN" dirty="0" err="1"/>
              <a:t>điều</a:t>
            </a:r>
            <a:r>
              <a:rPr lang="vi-VN" dirty="0"/>
              <a:t> </a:t>
            </a:r>
            <a:r>
              <a:rPr lang="vi-VN" dirty="0" err="1"/>
              <a:t>chỉnh</a:t>
            </a:r>
            <a:r>
              <a:rPr lang="vi-VN" dirty="0"/>
              <a:t> </a:t>
            </a:r>
            <a:r>
              <a:rPr lang="vi-VN" dirty="0" err="1"/>
              <a:t>được</a:t>
            </a:r>
            <a:r>
              <a:rPr lang="vi-VN" dirty="0"/>
              <a:t> </a:t>
            </a:r>
            <a:r>
              <a:rPr lang="vi-VN" dirty="0" err="1"/>
              <a:t>bằng</a:t>
            </a:r>
            <a:r>
              <a:rPr lang="vi-VN" dirty="0"/>
              <a:t> tham </a:t>
            </a:r>
            <a:r>
              <a:rPr lang="vi-VN" dirty="0" err="1"/>
              <a:t>số</a:t>
            </a:r>
            <a:r>
              <a:rPr lang="vi-VN" dirty="0"/>
              <a:t> </a:t>
            </a:r>
            <a:r>
              <a:rPr lang="vi-VN" dirty="0" err="1"/>
              <a:t>gamma</a:t>
            </a:r>
            <a:r>
              <a:rPr lang="vi-VN" dirty="0"/>
              <a:t>).</a:t>
            </a:r>
            <a:endParaRPr lang="vi-VN" dirty="0"/>
          </a:p>
          <a:p>
            <a:pPr lvl="2"/>
            <a:r>
              <a:rPr lang="vi-VN" b="1" dirty="0" err="1"/>
              <a:t>Sigmoid</a:t>
            </a:r>
            <a:r>
              <a:rPr lang="vi-VN" b="1" dirty="0"/>
              <a:t> </a:t>
            </a:r>
            <a:r>
              <a:rPr lang="vi-VN" b="1" dirty="0" err="1"/>
              <a:t>Kernel</a:t>
            </a:r>
            <a:r>
              <a:rPr lang="vi-VN" b="1" dirty="0"/>
              <a:t>:</a:t>
            </a:r>
            <a:r>
              <a:rPr lang="vi-VN" dirty="0"/>
              <a:t> Mô </a:t>
            </a:r>
            <a:r>
              <a:rPr lang="vi-VN" dirty="0" err="1"/>
              <a:t>phỏng</a:t>
            </a:r>
            <a:r>
              <a:rPr lang="vi-VN" dirty="0"/>
              <a:t> </a:t>
            </a:r>
            <a:r>
              <a:rPr lang="vi-VN" dirty="0" err="1"/>
              <a:t>chức</a:t>
            </a:r>
            <a:r>
              <a:rPr lang="vi-VN" dirty="0"/>
              <a:t> năng </a:t>
            </a:r>
            <a:r>
              <a:rPr lang="vi-VN" dirty="0" err="1"/>
              <a:t>của</a:t>
            </a:r>
            <a:r>
              <a:rPr lang="vi-VN" dirty="0"/>
              <a:t> </a:t>
            </a:r>
            <a:r>
              <a:rPr lang="vi-VN" dirty="0" err="1"/>
              <a:t>mạng</a:t>
            </a:r>
            <a:r>
              <a:rPr lang="vi-VN" dirty="0"/>
              <a:t> nơ-</a:t>
            </a:r>
            <a:r>
              <a:rPr lang="vi-VN" dirty="0" err="1"/>
              <a:t>ron</a:t>
            </a:r>
            <a:r>
              <a:rPr lang="vi-VN" dirty="0"/>
              <a:t>.</a:t>
            </a:r>
            <a:endParaRPr lang="vi-VN" dirty="0"/>
          </a:p>
          <a:p>
            <a:r>
              <a:rPr lang="vi-VN" b="1" dirty="0" err="1"/>
              <a:t>Cách</a:t>
            </a:r>
            <a:r>
              <a:rPr lang="vi-VN" b="1" dirty="0"/>
              <a:t> </a:t>
            </a:r>
            <a:r>
              <a:rPr lang="vi-VN" b="1" dirty="0" err="1"/>
              <a:t>Điều</a:t>
            </a:r>
            <a:r>
              <a:rPr lang="vi-VN" b="1" dirty="0"/>
              <a:t> </a:t>
            </a:r>
            <a:r>
              <a:rPr lang="vi-VN" b="1" dirty="0" err="1"/>
              <a:t>Chỉnh</a:t>
            </a:r>
            <a:r>
              <a:rPr lang="vi-VN" b="1" dirty="0"/>
              <a:t>:</a:t>
            </a:r>
            <a:endParaRPr lang="vi-VN" dirty="0"/>
          </a:p>
          <a:p>
            <a:pPr lvl="1"/>
            <a:r>
              <a:rPr lang="vi-VN" b="1" dirty="0" err="1"/>
              <a:t>Chọn</a:t>
            </a:r>
            <a:r>
              <a:rPr lang="vi-VN" b="1" dirty="0"/>
              <a:t> </a:t>
            </a:r>
            <a:r>
              <a:rPr lang="vi-VN" b="1" dirty="0" err="1"/>
              <a:t>Loại</a:t>
            </a:r>
            <a:r>
              <a:rPr lang="vi-VN" b="1" dirty="0"/>
              <a:t> </a:t>
            </a:r>
            <a:r>
              <a:rPr lang="vi-VN" b="1" dirty="0" err="1"/>
              <a:t>Kernel</a:t>
            </a:r>
            <a:r>
              <a:rPr lang="vi-VN" b="1" dirty="0"/>
              <a:t>:</a:t>
            </a:r>
            <a:r>
              <a:rPr lang="vi-VN" dirty="0"/>
              <a:t> </a:t>
            </a:r>
            <a:r>
              <a:rPr lang="vi-VN" dirty="0" err="1"/>
              <a:t>Dựa</a:t>
            </a:r>
            <a:r>
              <a:rPr lang="vi-VN" dirty="0"/>
              <a:t> trên </a:t>
            </a:r>
            <a:r>
              <a:rPr lang="vi-VN" dirty="0" err="1"/>
              <a:t>bản</a:t>
            </a:r>
            <a:r>
              <a:rPr lang="vi-VN" dirty="0"/>
              <a:t> </a:t>
            </a:r>
            <a:r>
              <a:rPr lang="vi-VN" dirty="0" err="1"/>
              <a:t>chất</a:t>
            </a:r>
            <a:r>
              <a:rPr lang="vi-VN" dirty="0"/>
              <a:t> </a:t>
            </a:r>
            <a:r>
              <a:rPr lang="vi-VN" dirty="0" err="1"/>
              <a:t>của</a:t>
            </a:r>
            <a:r>
              <a:rPr lang="vi-VN" dirty="0"/>
              <a:t> </a:t>
            </a:r>
            <a:r>
              <a:rPr lang="vi-VN" dirty="0" err="1"/>
              <a:t>dữ</a:t>
            </a:r>
            <a:r>
              <a:rPr lang="vi-VN" dirty="0"/>
              <a:t> </a:t>
            </a:r>
            <a:r>
              <a:rPr lang="vi-VN" dirty="0" err="1"/>
              <a:t>liệu</a:t>
            </a:r>
            <a:r>
              <a:rPr lang="vi-VN" dirty="0"/>
              <a:t>, </a:t>
            </a:r>
            <a:r>
              <a:rPr lang="vi-VN" dirty="0" err="1"/>
              <a:t>bạn</a:t>
            </a:r>
            <a:r>
              <a:rPr lang="vi-VN" dirty="0"/>
              <a:t> </a:t>
            </a:r>
            <a:r>
              <a:rPr lang="vi-VN" dirty="0" err="1"/>
              <a:t>có</a:t>
            </a:r>
            <a:r>
              <a:rPr lang="vi-VN" dirty="0"/>
              <a:t> </a:t>
            </a:r>
            <a:r>
              <a:rPr lang="vi-VN" dirty="0" err="1"/>
              <a:t>thể</a:t>
            </a:r>
            <a:r>
              <a:rPr lang="vi-VN" dirty="0"/>
              <a:t> </a:t>
            </a:r>
            <a:r>
              <a:rPr lang="vi-VN" dirty="0" err="1"/>
              <a:t>bắt</a:t>
            </a:r>
            <a:r>
              <a:rPr lang="vi-VN" dirty="0"/>
              <a:t> </a:t>
            </a:r>
            <a:r>
              <a:rPr lang="vi-VN" dirty="0" err="1"/>
              <a:t>đầu</a:t>
            </a:r>
            <a:r>
              <a:rPr lang="vi-VN" dirty="0"/>
              <a:t> </a:t>
            </a:r>
            <a:r>
              <a:rPr lang="vi-VN" dirty="0" err="1"/>
              <a:t>với</a:t>
            </a:r>
            <a:r>
              <a:rPr lang="vi-VN" dirty="0"/>
              <a:t> </a:t>
            </a:r>
            <a:r>
              <a:rPr lang="vi-VN" dirty="0" err="1"/>
              <a:t>linear</a:t>
            </a:r>
            <a:r>
              <a:rPr lang="vi-VN" dirty="0"/>
              <a:t> </a:t>
            </a:r>
            <a:r>
              <a:rPr lang="vi-VN" dirty="0" err="1"/>
              <a:t>kernel</a:t>
            </a:r>
            <a:r>
              <a:rPr lang="vi-VN" dirty="0"/>
              <a:t> </a:t>
            </a:r>
            <a:r>
              <a:rPr lang="vi-VN" dirty="0" err="1"/>
              <a:t>và</a:t>
            </a:r>
            <a:r>
              <a:rPr lang="vi-VN" dirty="0"/>
              <a:t> sau </a:t>
            </a:r>
            <a:r>
              <a:rPr lang="vi-VN" dirty="0" err="1"/>
              <a:t>đó</a:t>
            </a:r>
            <a:r>
              <a:rPr lang="vi-VN" dirty="0"/>
              <a:t> </a:t>
            </a:r>
            <a:r>
              <a:rPr lang="vi-VN" dirty="0" err="1"/>
              <a:t>thử</a:t>
            </a:r>
            <a:r>
              <a:rPr lang="vi-VN" dirty="0"/>
              <a:t> </a:t>
            </a:r>
            <a:r>
              <a:rPr lang="vi-VN" dirty="0" err="1"/>
              <a:t>các</a:t>
            </a:r>
            <a:r>
              <a:rPr lang="vi-VN" dirty="0"/>
              <a:t> </a:t>
            </a:r>
            <a:r>
              <a:rPr lang="vi-VN" dirty="0" err="1"/>
              <a:t>kernel</a:t>
            </a:r>
            <a:r>
              <a:rPr lang="vi-VN" dirty="0"/>
              <a:t> phi </a:t>
            </a:r>
            <a:r>
              <a:rPr lang="vi-VN" dirty="0" err="1"/>
              <a:t>tuyến</a:t>
            </a:r>
            <a:r>
              <a:rPr lang="vi-VN" dirty="0"/>
              <a:t> </a:t>
            </a:r>
            <a:r>
              <a:rPr lang="vi-VN" dirty="0" err="1"/>
              <a:t>tính</a:t>
            </a:r>
            <a:r>
              <a:rPr lang="vi-VN" dirty="0"/>
              <a:t> như RBF </a:t>
            </a:r>
            <a:r>
              <a:rPr lang="vi-VN" dirty="0" err="1"/>
              <a:t>hoặc</a:t>
            </a:r>
            <a:r>
              <a:rPr lang="vi-VN" dirty="0"/>
              <a:t> </a:t>
            </a:r>
            <a:r>
              <a:rPr lang="vi-VN" dirty="0" err="1"/>
              <a:t>polynomial</a:t>
            </a:r>
            <a:r>
              <a:rPr lang="vi-VN" dirty="0"/>
              <a:t> </a:t>
            </a:r>
            <a:r>
              <a:rPr lang="vi-VN" dirty="0" err="1"/>
              <a:t>nếu</a:t>
            </a:r>
            <a:r>
              <a:rPr lang="vi-VN" dirty="0"/>
              <a:t> </a:t>
            </a:r>
            <a:r>
              <a:rPr lang="vi-VN" dirty="0" err="1"/>
              <a:t>hiệu</a:t>
            </a:r>
            <a:r>
              <a:rPr lang="vi-VN" dirty="0"/>
              <a:t> </a:t>
            </a:r>
            <a:r>
              <a:rPr lang="vi-VN" dirty="0" err="1"/>
              <a:t>suất</a:t>
            </a:r>
            <a:r>
              <a:rPr lang="vi-VN" dirty="0"/>
              <a:t> không </a:t>
            </a:r>
            <a:r>
              <a:rPr lang="vi-VN" dirty="0" err="1"/>
              <a:t>đạt</a:t>
            </a:r>
            <a:r>
              <a:rPr lang="vi-VN" dirty="0"/>
              <a:t> yêu </a:t>
            </a:r>
            <a:r>
              <a:rPr lang="vi-VN" dirty="0" err="1"/>
              <a:t>cầu</a:t>
            </a:r>
            <a:r>
              <a:rPr lang="vi-VN" dirty="0"/>
              <a:t>.</a:t>
            </a:r>
            <a:endParaRPr lang="vi-VN" dirty="0"/>
          </a:p>
          <a:p>
            <a:pPr lvl="1"/>
            <a:r>
              <a:rPr lang="vi-VN" b="1" dirty="0" err="1"/>
              <a:t>Điều</a:t>
            </a:r>
            <a:r>
              <a:rPr lang="vi-VN" b="1" dirty="0"/>
              <a:t> </a:t>
            </a:r>
            <a:r>
              <a:rPr lang="vi-VN" b="1" dirty="0" err="1"/>
              <a:t>Chỉnh</a:t>
            </a:r>
            <a:r>
              <a:rPr lang="vi-VN" b="1" dirty="0"/>
              <a:t> Tham </a:t>
            </a:r>
            <a:r>
              <a:rPr lang="vi-VN" b="1" dirty="0" err="1"/>
              <a:t>Số</a:t>
            </a:r>
            <a:r>
              <a:rPr lang="vi-VN" b="1" dirty="0"/>
              <a:t> </a:t>
            </a:r>
            <a:r>
              <a:rPr lang="vi-VN" b="1" dirty="0" err="1"/>
              <a:t>Kernel</a:t>
            </a:r>
            <a:r>
              <a:rPr lang="vi-VN" b="1" dirty="0"/>
              <a:t>:</a:t>
            </a:r>
            <a:endParaRPr lang="vi-VN" dirty="0"/>
          </a:p>
          <a:p>
            <a:pPr lvl="2"/>
            <a:r>
              <a:rPr lang="vi-VN" b="1" dirty="0"/>
              <a:t>RBF </a:t>
            </a:r>
            <a:r>
              <a:rPr lang="vi-VN" b="1" dirty="0" err="1"/>
              <a:t>Kernel</a:t>
            </a:r>
            <a:r>
              <a:rPr lang="vi-VN" b="1" dirty="0"/>
              <a:t>:</a:t>
            </a:r>
            <a:r>
              <a:rPr lang="vi-VN" dirty="0"/>
              <a:t> </a:t>
            </a:r>
            <a:r>
              <a:rPr lang="vi-VN" dirty="0" err="1"/>
              <a:t>Điều</a:t>
            </a:r>
            <a:r>
              <a:rPr lang="vi-VN" dirty="0"/>
              <a:t> </a:t>
            </a:r>
            <a:r>
              <a:rPr lang="vi-VN" dirty="0" err="1"/>
              <a:t>chỉnh</a:t>
            </a:r>
            <a:r>
              <a:rPr lang="vi-VN" dirty="0"/>
              <a:t> tham </a:t>
            </a:r>
            <a:r>
              <a:rPr lang="vi-VN" dirty="0" err="1"/>
              <a:t>số</a:t>
            </a:r>
            <a:r>
              <a:rPr lang="vi-VN" dirty="0"/>
              <a:t> </a:t>
            </a:r>
            <a:r>
              <a:rPr lang="vi-VN" dirty="0" err="1"/>
              <a:t>gamma</a:t>
            </a:r>
            <a:r>
              <a:rPr lang="vi-VN" dirty="0"/>
              <a:t> </a:t>
            </a:r>
            <a:r>
              <a:rPr lang="vi-VN" dirty="0" err="1"/>
              <a:t>để</a:t>
            </a:r>
            <a:r>
              <a:rPr lang="vi-VN" dirty="0"/>
              <a:t> </a:t>
            </a:r>
            <a:r>
              <a:rPr lang="vi-VN" dirty="0" err="1"/>
              <a:t>kiểm</a:t>
            </a:r>
            <a:r>
              <a:rPr lang="vi-VN" dirty="0"/>
              <a:t> </a:t>
            </a:r>
            <a:r>
              <a:rPr lang="vi-VN" dirty="0" err="1"/>
              <a:t>soát</a:t>
            </a:r>
            <a:r>
              <a:rPr lang="vi-VN" dirty="0"/>
              <a:t> </a:t>
            </a:r>
            <a:r>
              <a:rPr lang="vi-VN" dirty="0" err="1"/>
              <a:t>mức</a:t>
            </a:r>
            <a:r>
              <a:rPr lang="vi-VN" dirty="0"/>
              <a:t> </a:t>
            </a:r>
            <a:r>
              <a:rPr lang="vi-VN" dirty="0" err="1"/>
              <a:t>độ</a:t>
            </a:r>
            <a:r>
              <a:rPr lang="vi-VN" dirty="0"/>
              <a:t> </a:t>
            </a:r>
            <a:r>
              <a:rPr lang="vi-VN" dirty="0" err="1"/>
              <a:t>ảnh</a:t>
            </a:r>
            <a:r>
              <a:rPr lang="vi-VN" dirty="0"/>
              <a:t> </a:t>
            </a:r>
            <a:r>
              <a:rPr lang="vi-VN" dirty="0" err="1"/>
              <a:t>hưởng</a:t>
            </a:r>
            <a:r>
              <a:rPr lang="vi-VN" dirty="0"/>
              <a:t> </a:t>
            </a:r>
            <a:r>
              <a:rPr lang="vi-VN" dirty="0" err="1"/>
              <a:t>của</a:t>
            </a:r>
            <a:r>
              <a:rPr lang="vi-VN" dirty="0"/>
              <a:t> </a:t>
            </a:r>
            <a:r>
              <a:rPr lang="vi-VN" dirty="0" err="1"/>
              <a:t>mỗi</a:t>
            </a:r>
            <a:r>
              <a:rPr lang="vi-VN" dirty="0"/>
              <a:t> </a:t>
            </a:r>
            <a:r>
              <a:rPr lang="vi-VN" dirty="0" err="1"/>
              <a:t>mẫu</a:t>
            </a:r>
            <a:r>
              <a:rPr lang="vi-VN" dirty="0"/>
              <a:t> </a:t>
            </a:r>
            <a:r>
              <a:rPr lang="vi-VN" dirty="0" err="1"/>
              <a:t>huấn</a:t>
            </a:r>
            <a:r>
              <a:rPr lang="vi-VN" dirty="0"/>
              <a:t> </a:t>
            </a:r>
            <a:r>
              <a:rPr lang="vi-VN" dirty="0" err="1"/>
              <a:t>luyện</a:t>
            </a:r>
            <a:r>
              <a:rPr lang="vi-VN" dirty="0"/>
              <a:t>. </a:t>
            </a:r>
            <a:r>
              <a:rPr lang="vi-VN" dirty="0" err="1"/>
              <a:t>Giá</a:t>
            </a:r>
            <a:r>
              <a:rPr lang="vi-VN" dirty="0"/>
              <a:t> </a:t>
            </a:r>
            <a:r>
              <a:rPr lang="vi-VN" dirty="0" err="1"/>
              <a:t>trị</a:t>
            </a:r>
            <a:r>
              <a:rPr lang="vi-VN" dirty="0"/>
              <a:t> </a:t>
            </a:r>
            <a:r>
              <a:rPr lang="vi-VN" dirty="0" err="1"/>
              <a:t>gamma</a:t>
            </a:r>
            <a:r>
              <a:rPr lang="vi-VN" dirty="0"/>
              <a:t> </a:t>
            </a:r>
            <a:r>
              <a:rPr lang="vi-VN" dirty="0" err="1"/>
              <a:t>lớn</a:t>
            </a:r>
            <a:r>
              <a:rPr lang="vi-VN" dirty="0"/>
              <a:t> hơn </a:t>
            </a:r>
            <a:r>
              <a:rPr lang="vi-VN" dirty="0" err="1"/>
              <a:t>dẫn</a:t>
            </a:r>
            <a:r>
              <a:rPr lang="vi-VN" dirty="0"/>
              <a:t> </a:t>
            </a:r>
            <a:r>
              <a:rPr lang="vi-VN" dirty="0" err="1"/>
              <a:t>đến</a:t>
            </a:r>
            <a:r>
              <a:rPr lang="vi-VN" dirty="0"/>
              <a:t> mô </a:t>
            </a:r>
            <a:r>
              <a:rPr lang="vi-VN" dirty="0" err="1"/>
              <a:t>hình</a:t>
            </a:r>
            <a:r>
              <a:rPr lang="vi-VN" dirty="0"/>
              <a:t> </a:t>
            </a:r>
            <a:r>
              <a:rPr lang="vi-VN" dirty="0" err="1"/>
              <a:t>phức</a:t>
            </a:r>
            <a:r>
              <a:rPr lang="vi-VN" dirty="0"/>
              <a:t> </a:t>
            </a:r>
            <a:r>
              <a:rPr lang="vi-VN" dirty="0" err="1"/>
              <a:t>tạp</a:t>
            </a:r>
            <a:r>
              <a:rPr lang="vi-VN" dirty="0"/>
              <a:t> hơn, </a:t>
            </a:r>
            <a:r>
              <a:rPr lang="vi-VN" dirty="0" err="1"/>
              <a:t>có</a:t>
            </a:r>
            <a:r>
              <a:rPr lang="vi-VN" dirty="0"/>
              <a:t> </a:t>
            </a:r>
            <a:r>
              <a:rPr lang="vi-VN" dirty="0" err="1"/>
              <a:t>thể</a:t>
            </a:r>
            <a:r>
              <a:rPr lang="vi-VN" dirty="0"/>
              <a:t> </a:t>
            </a:r>
            <a:r>
              <a:rPr lang="vi-VN" dirty="0" err="1"/>
              <a:t>dẫn</a:t>
            </a:r>
            <a:r>
              <a:rPr lang="vi-VN" dirty="0"/>
              <a:t> </a:t>
            </a:r>
            <a:r>
              <a:rPr lang="vi-VN" dirty="0" err="1"/>
              <a:t>đến</a:t>
            </a:r>
            <a:r>
              <a:rPr lang="vi-VN" dirty="0"/>
              <a:t> </a:t>
            </a:r>
            <a:r>
              <a:rPr lang="vi-VN" dirty="0" err="1"/>
              <a:t>overfitting</a:t>
            </a:r>
            <a:r>
              <a:rPr lang="vi-VN" dirty="0"/>
              <a:t>.</a:t>
            </a:r>
            <a:endParaRPr lang="vi-VN" dirty="0"/>
          </a:p>
          <a:p>
            <a:pPr lvl="2"/>
            <a:r>
              <a:rPr lang="vi-VN" b="1" dirty="0" err="1"/>
              <a:t>Polynomial</a:t>
            </a:r>
            <a:r>
              <a:rPr lang="vi-VN" b="1" dirty="0"/>
              <a:t> </a:t>
            </a:r>
            <a:r>
              <a:rPr lang="vi-VN" b="1" dirty="0" err="1"/>
              <a:t>Kernel</a:t>
            </a:r>
            <a:r>
              <a:rPr lang="vi-VN" b="1" dirty="0"/>
              <a:t>:</a:t>
            </a:r>
            <a:r>
              <a:rPr lang="vi-VN" dirty="0"/>
              <a:t> </a:t>
            </a:r>
            <a:r>
              <a:rPr lang="vi-VN" dirty="0" err="1"/>
              <a:t>Điều</a:t>
            </a:r>
            <a:r>
              <a:rPr lang="vi-VN" dirty="0"/>
              <a:t> </a:t>
            </a:r>
            <a:r>
              <a:rPr lang="vi-VN" dirty="0" err="1"/>
              <a:t>chỉnh</a:t>
            </a:r>
            <a:r>
              <a:rPr lang="vi-VN" dirty="0"/>
              <a:t> tham </a:t>
            </a:r>
            <a:r>
              <a:rPr lang="vi-VN" dirty="0" err="1"/>
              <a:t>số</a:t>
            </a:r>
            <a:r>
              <a:rPr lang="vi-VN" dirty="0"/>
              <a:t> </a:t>
            </a:r>
            <a:r>
              <a:rPr lang="vi-VN" dirty="0" err="1"/>
              <a:t>degree</a:t>
            </a:r>
            <a:r>
              <a:rPr lang="vi-VN" dirty="0"/>
              <a:t> </a:t>
            </a:r>
            <a:r>
              <a:rPr lang="vi-VN" dirty="0" err="1"/>
              <a:t>để</a:t>
            </a:r>
            <a:r>
              <a:rPr lang="vi-VN" dirty="0"/>
              <a:t> thay </a:t>
            </a:r>
            <a:r>
              <a:rPr lang="vi-VN" dirty="0" err="1"/>
              <a:t>đổi</a:t>
            </a:r>
            <a:r>
              <a:rPr lang="vi-VN" dirty="0"/>
              <a:t> </a:t>
            </a:r>
            <a:r>
              <a:rPr lang="vi-VN" dirty="0" err="1"/>
              <a:t>bậc</a:t>
            </a:r>
            <a:r>
              <a:rPr lang="vi-VN" dirty="0"/>
              <a:t> </a:t>
            </a:r>
            <a:r>
              <a:rPr lang="vi-VN" dirty="0" err="1"/>
              <a:t>của</a:t>
            </a:r>
            <a:r>
              <a:rPr lang="vi-VN" dirty="0"/>
              <a:t> đa </a:t>
            </a:r>
            <a:r>
              <a:rPr lang="vi-VN" dirty="0" err="1"/>
              <a:t>thức</a:t>
            </a:r>
            <a:r>
              <a:rPr lang="vi-VN" dirty="0"/>
              <a:t>. </a:t>
            </a:r>
            <a:r>
              <a:rPr lang="vi-VN" dirty="0" err="1"/>
              <a:t>Bậc</a:t>
            </a:r>
            <a:r>
              <a:rPr lang="vi-VN" dirty="0"/>
              <a:t> cao hơn </a:t>
            </a:r>
            <a:r>
              <a:rPr lang="vi-VN" dirty="0" err="1"/>
              <a:t>có</a:t>
            </a:r>
            <a:r>
              <a:rPr lang="vi-VN" dirty="0"/>
              <a:t> </a:t>
            </a:r>
            <a:r>
              <a:rPr lang="vi-VN" dirty="0" err="1"/>
              <a:t>thể</a:t>
            </a:r>
            <a:r>
              <a:rPr lang="vi-VN" dirty="0"/>
              <a:t> </a:t>
            </a:r>
            <a:r>
              <a:rPr lang="vi-VN" dirty="0" err="1"/>
              <a:t>dẫn</a:t>
            </a:r>
            <a:r>
              <a:rPr lang="vi-VN" dirty="0"/>
              <a:t> </a:t>
            </a:r>
            <a:r>
              <a:rPr lang="vi-VN" dirty="0" err="1"/>
              <a:t>đến</a:t>
            </a:r>
            <a:r>
              <a:rPr lang="vi-VN" dirty="0"/>
              <a:t> mô </a:t>
            </a:r>
            <a:r>
              <a:rPr lang="vi-VN" dirty="0" err="1"/>
              <a:t>hình</a:t>
            </a:r>
            <a:r>
              <a:rPr lang="vi-VN" dirty="0"/>
              <a:t> </a:t>
            </a:r>
            <a:r>
              <a:rPr lang="vi-VN" dirty="0" err="1"/>
              <a:t>phức</a:t>
            </a:r>
            <a:r>
              <a:rPr lang="vi-VN" dirty="0"/>
              <a:t> </a:t>
            </a:r>
            <a:r>
              <a:rPr lang="vi-VN" dirty="0" err="1"/>
              <a:t>tạp</a:t>
            </a:r>
            <a:r>
              <a:rPr lang="vi-VN" dirty="0"/>
              <a:t> hơn.</a:t>
            </a:r>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1. </a:t>
            </a:r>
            <a:r>
              <a:rPr lang="vi-VN" b="1" dirty="0" err="1"/>
              <a:t>Logistic</a:t>
            </a:r>
            <a:r>
              <a:rPr lang="vi-VN" b="1" dirty="0"/>
              <a:t> </a:t>
            </a:r>
            <a:r>
              <a:rPr lang="vi-VN" b="1" dirty="0" err="1"/>
              <a:t>Regression</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Logistic</a:t>
            </a:r>
            <a:r>
              <a:rPr lang="vi-VN" dirty="0"/>
              <a:t> </a:t>
            </a:r>
            <a:r>
              <a:rPr lang="vi-VN" dirty="0" err="1"/>
              <a:t>Regression</a:t>
            </a:r>
            <a:r>
              <a:rPr lang="vi-VN" dirty="0"/>
              <a:t> </a:t>
            </a:r>
            <a:r>
              <a:rPr lang="vi-VN" dirty="0" err="1"/>
              <a:t>là</a:t>
            </a:r>
            <a:r>
              <a:rPr lang="vi-VN" dirty="0"/>
              <a:t> </a:t>
            </a:r>
            <a:r>
              <a:rPr lang="vi-VN" dirty="0" err="1"/>
              <a:t>một</a:t>
            </a:r>
            <a:r>
              <a:rPr lang="vi-VN" dirty="0"/>
              <a:t> mô </a:t>
            </a:r>
            <a:r>
              <a:rPr lang="vi-VN" dirty="0" err="1"/>
              <a:t>hình</a:t>
            </a:r>
            <a:r>
              <a:rPr lang="vi-VN" dirty="0"/>
              <a:t> </a:t>
            </a:r>
            <a:r>
              <a:rPr lang="vi-VN" dirty="0" err="1"/>
              <a:t>hồi</a:t>
            </a:r>
            <a:r>
              <a:rPr lang="vi-VN" dirty="0"/>
              <a:t> quy </a:t>
            </a:r>
            <a:r>
              <a:rPr lang="vi-VN" dirty="0" err="1"/>
              <a:t>tuyến</a:t>
            </a:r>
            <a:r>
              <a:rPr lang="vi-VN" dirty="0"/>
              <a:t> </a:t>
            </a:r>
            <a:r>
              <a:rPr lang="vi-VN" dirty="0" err="1"/>
              <a:t>tính</a:t>
            </a:r>
            <a:r>
              <a:rPr lang="vi-VN" dirty="0"/>
              <a:t> </a:t>
            </a:r>
            <a:r>
              <a:rPr lang="vi-VN" dirty="0" err="1"/>
              <a:t>được</a:t>
            </a:r>
            <a:r>
              <a:rPr lang="vi-VN" dirty="0"/>
              <a:t> </a:t>
            </a:r>
            <a:r>
              <a:rPr lang="vi-VN" dirty="0" err="1"/>
              <a:t>thiết</a:t>
            </a:r>
            <a:r>
              <a:rPr lang="vi-VN" dirty="0"/>
              <a:t> </a:t>
            </a:r>
            <a:r>
              <a:rPr lang="vi-VN" dirty="0" err="1"/>
              <a:t>kế</a:t>
            </a:r>
            <a:r>
              <a:rPr lang="vi-VN" dirty="0"/>
              <a:t> cho </a:t>
            </a:r>
            <a:r>
              <a:rPr lang="vi-VN" dirty="0" err="1"/>
              <a:t>các</a:t>
            </a:r>
            <a:r>
              <a:rPr lang="vi-VN" dirty="0"/>
              <a:t> </a:t>
            </a:r>
            <a:r>
              <a:rPr lang="vi-VN" dirty="0" err="1"/>
              <a:t>bài</a:t>
            </a:r>
            <a:r>
              <a:rPr lang="vi-VN" dirty="0"/>
              <a:t> </a:t>
            </a:r>
            <a:r>
              <a:rPr lang="vi-VN" dirty="0" err="1"/>
              <a:t>toán</a:t>
            </a:r>
            <a:r>
              <a:rPr lang="vi-VN" dirty="0"/>
              <a:t> phân </a:t>
            </a:r>
            <a:r>
              <a:rPr lang="vi-VN" dirty="0" err="1"/>
              <a:t>loại</a:t>
            </a:r>
            <a:r>
              <a:rPr lang="vi-VN" dirty="0"/>
              <a:t>. Thay </a:t>
            </a:r>
            <a:r>
              <a:rPr lang="vi-VN" dirty="0" err="1"/>
              <a:t>vì</a:t>
            </a:r>
            <a:r>
              <a:rPr lang="vi-VN" dirty="0"/>
              <a:t> </a:t>
            </a:r>
            <a:r>
              <a:rPr lang="vi-VN" dirty="0" err="1"/>
              <a:t>dự</a:t>
            </a:r>
            <a:r>
              <a:rPr lang="vi-VN" dirty="0"/>
              <a:t> </a:t>
            </a:r>
            <a:r>
              <a:rPr lang="vi-VN" dirty="0" err="1"/>
              <a:t>đoán</a:t>
            </a:r>
            <a:r>
              <a:rPr lang="vi-VN" dirty="0"/>
              <a:t> </a:t>
            </a:r>
            <a:r>
              <a:rPr lang="vi-VN" dirty="0" err="1"/>
              <a:t>một</a:t>
            </a:r>
            <a:r>
              <a:rPr lang="vi-VN" dirty="0"/>
              <a:t> </a:t>
            </a:r>
            <a:r>
              <a:rPr lang="vi-VN" dirty="0" err="1"/>
              <a:t>giá</a:t>
            </a:r>
            <a:r>
              <a:rPr lang="vi-VN" dirty="0"/>
              <a:t> </a:t>
            </a:r>
            <a:r>
              <a:rPr lang="vi-VN" dirty="0" err="1"/>
              <a:t>trị</a:t>
            </a:r>
            <a:r>
              <a:rPr lang="vi-VN" dirty="0"/>
              <a:t> liên </a:t>
            </a:r>
            <a:r>
              <a:rPr lang="vi-VN" dirty="0" err="1"/>
              <a:t>tục</a:t>
            </a:r>
            <a:r>
              <a:rPr lang="vi-VN" dirty="0"/>
              <a:t> như trong </a:t>
            </a:r>
            <a:r>
              <a:rPr lang="vi-VN" dirty="0" err="1"/>
              <a:t>hồi</a:t>
            </a:r>
            <a:r>
              <a:rPr lang="vi-VN" dirty="0"/>
              <a:t> quy </a:t>
            </a:r>
            <a:r>
              <a:rPr lang="vi-VN" dirty="0" err="1"/>
              <a:t>tuyến</a:t>
            </a:r>
            <a:r>
              <a:rPr lang="vi-VN" dirty="0"/>
              <a:t> </a:t>
            </a:r>
            <a:r>
              <a:rPr lang="vi-VN" dirty="0" err="1"/>
              <a:t>tính</a:t>
            </a:r>
            <a:r>
              <a:rPr lang="vi-VN" dirty="0"/>
              <a:t>, </a:t>
            </a:r>
            <a:r>
              <a:rPr lang="vi-VN" dirty="0" err="1"/>
              <a:t>Logistic</a:t>
            </a:r>
            <a:r>
              <a:rPr lang="vi-VN" dirty="0"/>
              <a:t> </a:t>
            </a:r>
            <a:r>
              <a:rPr lang="vi-VN" dirty="0" err="1"/>
              <a:t>Regression</a:t>
            </a:r>
            <a:r>
              <a:rPr lang="vi-VN" dirty="0"/>
              <a:t> </a:t>
            </a:r>
            <a:r>
              <a:rPr lang="vi-VN" dirty="0" err="1"/>
              <a:t>sử</a:t>
            </a:r>
            <a:r>
              <a:rPr lang="vi-VN" dirty="0"/>
              <a:t> </a:t>
            </a:r>
            <a:r>
              <a:rPr lang="vi-VN" dirty="0" err="1"/>
              <a:t>dụng</a:t>
            </a:r>
            <a:r>
              <a:rPr lang="vi-VN" dirty="0"/>
              <a:t> </a:t>
            </a:r>
            <a:r>
              <a:rPr lang="vi-VN" dirty="0" err="1"/>
              <a:t>một</a:t>
            </a:r>
            <a:r>
              <a:rPr lang="vi-VN" dirty="0"/>
              <a:t> </a:t>
            </a:r>
            <a:r>
              <a:rPr lang="vi-VN" dirty="0" err="1"/>
              <a:t>hàm</a:t>
            </a:r>
            <a:r>
              <a:rPr lang="vi-VN" dirty="0"/>
              <a:t> </a:t>
            </a:r>
            <a:r>
              <a:rPr lang="vi-VN" dirty="0" err="1"/>
              <a:t>sigmoid</a:t>
            </a:r>
            <a:r>
              <a:rPr lang="vi-VN" dirty="0"/>
              <a:t> </a:t>
            </a:r>
            <a:r>
              <a:rPr lang="vi-VN" dirty="0" err="1"/>
              <a:t>để</a:t>
            </a:r>
            <a:r>
              <a:rPr lang="vi-VN" dirty="0"/>
              <a:t> </a:t>
            </a:r>
            <a:r>
              <a:rPr lang="vi-VN" dirty="0" err="1"/>
              <a:t>dự</a:t>
            </a:r>
            <a:r>
              <a:rPr lang="vi-VN" dirty="0"/>
              <a:t> </a:t>
            </a:r>
            <a:r>
              <a:rPr lang="vi-VN" dirty="0" err="1"/>
              <a:t>đoán</a:t>
            </a:r>
            <a:r>
              <a:rPr lang="vi-VN" dirty="0"/>
              <a:t> </a:t>
            </a:r>
            <a:r>
              <a:rPr lang="vi-VN" dirty="0" err="1"/>
              <a:t>xác</a:t>
            </a:r>
            <a:r>
              <a:rPr lang="vi-VN" dirty="0"/>
              <a:t> </a:t>
            </a:r>
            <a:r>
              <a:rPr lang="vi-VN" dirty="0" err="1"/>
              <a:t>suất</a:t>
            </a:r>
            <a:r>
              <a:rPr lang="vi-VN" dirty="0"/>
              <a:t> </a:t>
            </a:r>
            <a:r>
              <a:rPr lang="vi-VN" dirty="0" err="1"/>
              <a:t>của</a:t>
            </a:r>
            <a:r>
              <a:rPr lang="vi-VN" dirty="0"/>
              <a:t> </a:t>
            </a:r>
            <a:r>
              <a:rPr lang="vi-VN" dirty="0" err="1"/>
              <a:t>một</a:t>
            </a:r>
            <a:r>
              <a:rPr lang="vi-VN" dirty="0"/>
              <a:t> </a:t>
            </a:r>
            <a:r>
              <a:rPr lang="vi-VN" dirty="0" err="1"/>
              <a:t>lớp</a:t>
            </a:r>
            <a:r>
              <a:rPr lang="vi-VN" dirty="0"/>
              <a:t>.</a:t>
            </a:r>
            <a:endParaRPr lang="vi-VN" dirty="0"/>
          </a:p>
          <a:p>
            <a:pPr lvl="1"/>
            <a:r>
              <a:rPr lang="vi-VN" b="1" dirty="0" err="1"/>
              <a:t>Hàm</a:t>
            </a:r>
            <a:r>
              <a:rPr lang="vi-VN" b="1" dirty="0"/>
              <a:t> </a:t>
            </a:r>
            <a:r>
              <a:rPr lang="vi-VN" b="1" dirty="0" err="1"/>
              <a:t>sigmoid</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a:t>
            </a:r>
            <a:r>
              <a:rPr lang="vi-VN" dirty="0" err="1"/>
              <a:t>ánh</a:t>
            </a:r>
            <a:r>
              <a:rPr lang="vi-VN" dirty="0"/>
              <a:t> </a:t>
            </a:r>
            <a:r>
              <a:rPr lang="vi-VN" dirty="0" err="1"/>
              <a:t>xạ</a:t>
            </a:r>
            <a:r>
              <a:rPr lang="vi-VN" dirty="0"/>
              <a:t> </a:t>
            </a:r>
            <a:r>
              <a:rPr lang="vi-VN" dirty="0" err="1"/>
              <a:t>giá</a:t>
            </a:r>
            <a:r>
              <a:rPr lang="vi-VN" dirty="0"/>
              <a:t> </a:t>
            </a:r>
            <a:r>
              <a:rPr lang="vi-VN" dirty="0" err="1"/>
              <a:t>trị</a:t>
            </a:r>
            <a:r>
              <a:rPr lang="vi-VN" dirty="0"/>
              <a:t> </a:t>
            </a:r>
            <a:r>
              <a:rPr lang="vi-VN" dirty="0" err="1"/>
              <a:t>đầu</a:t>
            </a:r>
            <a:r>
              <a:rPr lang="vi-VN" dirty="0"/>
              <a:t> ra </a:t>
            </a:r>
            <a:r>
              <a:rPr lang="vi-VN" dirty="0" err="1"/>
              <a:t>tuyến</a:t>
            </a:r>
            <a:r>
              <a:rPr lang="vi-VN" dirty="0"/>
              <a:t> </a:t>
            </a:r>
            <a:r>
              <a:rPr lang="vi-VN" dirty="0" err="1"/>
              <a:t>tính</a:t>
            </a:r>
            <a:r>
              <a:rPr lang="vi-VN" dirty="0"/>
              <a:t> (</a:t>
            </a:r>
            <a:r>
              <a:rPr lang="vi-VN" dirty="0" err="1"/>
              <a:t>log-odds</a:t>
            </a:r>
            <a:r>
              <a:rPr lang="vi-VN" dirty="0"/>
              <a:t>) </a:t>
            </a:r>
            <a:r>
              <a:rPr lang="vi-VN" dirty="0" err="1"/>
              <a:t>vào</a:t>
            </a:r>
            <a:r>
              <a:rPr lang="vi-VN" dirty="0"/>
              <a:t> </a:t>
            </a:r>
            <a:r>
              <a:rPr lang="vi-VN" dirty="0" err="1"/>
              <a:t>khoảng</a:t>
            </a:r>
            <a:r>
              <a:rPr lang="vi-VN" dirty="0"/>
              <a:t> (0, 1), </a:t>
            </a:r>
            <a:r>
              <a:rPr lang="vi-VN" dirty="0" err="1"/>
              <a:t>giúp</a:t>
            </a:r>
            <a:r>
              <a:rPr lang="vi-VN" dirty="0"/>
              <a:t> </a:t>
            </a:r>
            <a:r>
              <a:rPr lang="vi-VN" dirty="0" err="1"/>
              <a:t>xác</a:t>
            </a:r>
            <a:r>
              <a:rPr lang="vi-VN" dirty="0"/>
              <a:t> </a:t>
            </a:r>
            <a:r>
              <a:rPr lang="vi-VN" dirty="0" err="1"/>
              <a:t>định</a:t>
            </a:r>
            <a:r>
              <a:rPr lang="vi-VN" dirty="0"/>
              <a:t> </a:t>
            </a:r>
            <a:r>
              <a:rPr lang="vi-VN" dirty="0" err="1"/>
              <a:t>xác</a:t>
            </a:r>
            <a:r>
              <a:rPr lang="vi-VN" dirty="0"/>
              <a:t> </a:t>
            </a:r>
            <a:r>
              <a:rPr lang="vi-VN" dirty="0" err="1"/>
              <a:t>suất</a:t>
            </a:r>
            <a:r>
              <a:rPr lang="vi-VN" dirty="0"/>
              <a:t> </a:t>
            </a:r>
            <a:r>
              <a:rPr lang="vi-VN" dirty="0" err="1"/>
              <a:t>của</a:t>
            </a:r>
            <a:r>
              <a:rPr lang="vi-VN" dirty="0"/>
              <a:t> </a:t>
            </a:r>
            <a:r>
              <a:rPr lang="vi-VN" dirty="0" err="1"/>
              <a:t>lớp</a:t>
            </a:r>
            <a:r>
              <a:rPr lang="vi-VN" dirty="0"/>
              <a:t> dương (</a:t>
            </a:r>
            <a:r>
              <a:rPr lang="vi-VN" dirty="0" err="1"/>
              <a:t>positive</a:t>
            </a:r>
            <a:r>
              <a:rPr lang="vi-VN" dirty="0"/>
              <a:t> </a:t>
            </a:r>
            <a:r>
              <a:rPr lang="vi-VN" dirty="0" err="1"/>
              <a:t>class</a:t>
            </a:r>
            <a:r>
              <a:rPr lang="vi-VN" dirty="0"/>
              <a:t>).</a:t>
            </a:r>
            <a:endParaRPr lang="vi-VN" dirty="0"/>
          </a:p>
          <a:p>
            <a:pPr lvl="1"/>
            <a:r>
              <a:rPr lang="vi-VN" dirty="0" err="1"/>
              <a:t>Quyết</a:t>
            </a:r>
            <a:r>
              <a:rPr lang="vi-VN" dirty="0"/>
              <a:t> </a:t>
            </a:r>
            <a:r>
              <a:rPr lang="vi-VN" dirty="0" err="1"/>
              <a:t>định</a:t>
            </a:r>
            <a:r>
              <a:rPr lang="vi-VN" dirty="0"/>
              <a:t> phân </a:t>
            </a:r>
            <a:r>
              <a:rPr lang="vi-VN" dirty="0" err="1"/>
              <a:t>loại</a:t>
            </a:r>
            <a:r>
              <a:rPr lang="vi-VN" dirty="0"/>
              <a:t> </a:t>
            </a:r>
            <a:r>
              <a:rPr lang="vi-VN" dirty="0" err="1"/>
              <a:t>cuối</a:t>
            </a:r>
            <a:r>
              <a:rPr lang="vi-VN" dirty="0"/>
              <a:t> </a:t>
            </a:r>
            <a:r>
              <a:rPr lang="vi-VN" dirty="0" err="1"/>
              <a:t>cùng</a:t>
            </a:r>
            <a:r>
              <a:rPr lang="vi-VN" dirty="0"/>
              <a:t> </a:t>
            </a:r>
            <a:r>
              <a:rPr lang="vi-VN" dirty="0" err="1"/>
              <a:t>được</a:t>
            </a:r>
            <a:r>
              <a:rPr lang="vi-VN" dirty="0"/>
              <a:t> đưa ra </a:t>
            </a:r>
            <a:r>
              <a:rPr lang="vi-VN" dirty="0" err="1"/>
              <a:t>bằng</a:t>
            </a:r>
            <a:r>
              <a:rPr lang="vi-VN" dirty="0"/>
              <a:t> </a:t>
            </a:r>
            <a:r>
              <a:rPr lang="vi-VN" dirty="0" err="1"/>
              <a:t>cách</a:t>
            </a:r>
            <a:r>
              <a:rPr lang="vi-VN" dirty="0"/>
              <a:t> so </a:t>
            </a:r>
            <a:r>
              <a:rPr lang="vi-VN" dirty="0" err="1"/>
              <a:t>sánh</a:t>
            </a:r>
            <a:r>
              <a:rPr lang="vi-VN" dirty="0"/>
              <a:t> </a:t>
            </a:r>
            <a:r>
              <a:rPr lang="vi-VN" dirty="0" err="1"/>
              <a:t>xác</a:t>
            </a:r>
            <a:r>
              <a:rPr lang="vi-VN" dirty="0"/>
              <a:t> </a:t>
            </a:r>
            <a:r>
              <a:rPr lang="vi-VN" dirty="0" err="1"/>
              <a:t>suất</a:t>
            </a:r>
            <a:r>
              <a:rPr lang="vi-VN" dirty="0"/>
              <a:t> </a:t>
            </a:r>
            <a:r>
              <a:rPr lang="vi-VN" dirty="0" err="1"/>
              <a:t>này</a:t>
            </a:r>
            <a:r>
              <a:rPr lang="vi-VN" dirty="0"/>
              <a:t> </a:t>
            </a:r>
            <a:r>
              <a:rPr lang="vi-VN" dirty="0" err="1"/>
              <a:t>với</a:t>
            </a:r>
            <a:r>
              <a:rPr lang="vi-VN" dirty="0"/>
              <a:t> </a:t>
            </a:r>
            <a:r>
              <a:rPr lang="vi-VN" dirty="0" err="1"/>
              <a:t>một</a:t>
            </a:r>
            <a:r>
              <a:rPr lang="vi-VN" dirty="0"/>
              <a:t> </a:t>
            </a:r>
            <a:r>
              <a:rPr lang="vi-VN" dirty="0" err="1"/>
              <a:t>ngưỡng</a:t>
            </a:r>
            <a:r>
              <a:rPr lang="vi-VN" dirty="0"/>
              <a:t> (</a:t>
            </a:r>
            <a:r>
              <a:rPr lang="vi-VN" dirty="0" err="1"/>
              <a:t>thường</a:t>
            </a:r>
            <a:r>
              <a:rPr lang="vi-VN" dirty="0"/>
              <a:t> </a:t>
            </a:r>
            <a:r>
              <a:rPr lang="vi-VN" dirty="0" err="1"/>
              <a:t>là</a:t>
            </a:r>
            <a:r>
              <a:rPr lang="vi-VN" dirty="0"/>
              <a:t> 0.5).</a:t>
            </a:r>
            <a:endParaRPr lang="vi-VN" dirty="0"/>
          </a:p>
          <a:p>
            <a:r>
              <a:rPr lang="vi-VN" b="1" dirty="0"/>
              <a:t>2. </a:t>
            </a:r>
            <a:r>
              <a:rPr lang="vi-VN" b="1" dirty="0" err="1"/>
              <a:t>Decision</a:t>
            </a:r>
            <a:r>
              <a:rPr lang="vi-VN" b="1" dirty="0"/>
              <a:t> </a:t>
            </a:r>
            <a:r>
              <a:rPr lang="vi-VN" b="1" dirty="0" err="1"/>
              <a:t>Trees</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Decision</a:t>
            </a:r>
            <a:r>
              <a:rPr lang="vi-VN" dirty="0"/>
              <a:t> </a:t>
            </a:r>
            <a:r>
              <a:rPr lang="vi-VN" dirty="0" err="1"/>
              <a:t>Trees</a:t>
            </a:r>
            <a:r>
              <a:rPr lang="vi-VN" dirty="0"/>
              <a:t> phân chia </a:t>
            </a:r>
            <a:r>
              <a:rPr lang="vi-VN" dirty="0" err="1"/>
              <a:t>dữ</a:t>
            </a:r>
            <a:r>
              <a:rPr lang="vi-VN" dirty="0"/>
              <a:t> </a:t>
            </a:r>
            <a:r>
              <a:rPr lang="vi-VN" dirty="0" err="1"/>
              <a:t>liệu</a:t>
            </a:r>
            <a:r>
              <a:rPr lang="vi-VN" dirty="0"/>
              <a:t> theo </a:t>
            </a:r>
            <a:r>
              <a:rPr lang="vi-VN" dirty="0" err="1"/>
              <a:t>cách</a:t>
            </a:r>
            <a:r>
              <a:rPr lang="vi-VN" dirty="0"/>
              <a:t> </a:t>
            </a:r>
            <a:r>
              <a:rPr lang="vi-VN" dirty="0" err="1"/>
              <a:t>đệ</a:t>
            </a:r>
            <a:r>
              <a:rPr lang="vi-VN" dirty="0"/>
              <a:t> quy </a:t>
            </a:r>
            <a:r>
              <a:rPr lang="vi-VN" dirty="0" err="1"/>
              <a:t>thành</a:t>
            </a:r>
            <a:r>
              <a:rPr lang="vi-VN" dirty="0"/>
              <a:t> </a:t>
            </a:r>
            <a:r>
              <a:rPr lang="vi-VN" dirty="0" err="1"/>
              <a:t>các</a:t>
            </a:r>
            <a:r>
              <a:rPr lang="vi-VN" dirty="0"/>
              <a:t> </a:t>
            </a:r>
            <a:r>
              <a:rPr lang="vi-VN" dirty="0" err="1"/>
              <a:t>tập</a:t>
            </a:r>
            <a:r>
              <a:rPr lang="vi-VN" dirty="0"/>
              <a:t> con </a:t>
            </a:r>
            <a:r>
              <a:rPr lang="vi-VN" dirty="0" err="1"/>
              <a:t>nhỏ</a:t>
            </a:r>
            <a:r>
              <a:rPr lang="vi-VN" dirty="0"/>
              <a:t> hơn </a:t>
            </a:r>
            <a:r>
              <a:rPr lang="vi-VN" dirty="0" err="1"/>
              <a:t>dựa</a:t>
            </a:r>
            <a:r>
              <a:rPr lang="vi-VN" dirty="0"/>
              <a:t> trên </a:t>
            </a:r>
            <a:r>
              <a:rPr lang="vi-VN" dirty="0" err="1"/>
              <a:t>các</a:t>
            </a:r>
            <a:r>
              <a:rPr lang="vi-VN" dirty="0"/>
              <a:t> </a:t>
            </a:r>
            <a:r>
              <a:rPr lang="vi-VN" dirty="0" err="1"/>
              <a:t>đặc</a:t>
            </a:r>
            <a:r>
              <a:rPr lang="vi-VN" dirty="0"/>
              <a:t> trưng. </a:t>
            </a:r>
            <a:r>
              <a:rPr lang="vi-VN" dirty="0" err="1"/>
              <a:t>Mỗi</a:t>
            </a:r>
            <a:r>
              <a:rPr lang="vi-VN" dirty="0"/>
              <a:t> </a:t>
            </a:r>
            <a:r>
              <a:rPr lang="vi-VN" dirty="0" err="1"/>
              <a:t>lần</a:t>
            </a:r>
            <a:r>
              <a:rPr lang="vi-VN" dirty="0"/>
              <a:t> chia (</a:t>
            </a:r>
            <a:r>
              <a:rPr lang="vi-VN" dirty="0" err="1"/>
              <a:t>split</a:t>
            </a:r>
            <a:r>
              <a:rPr lang="vi-VN" dirty="0"/>
              <a:t>) </a:t>
            </a:r>
            <a:r>
              <a:rPr lang="vi-VN" dirty="0" err="1"/>
              <a:t>được</a:t>
            </a:r>
            <a:r>
              <a:rPr lang="vi-VN" dirty="0"/>
              <a:t> </a:t>
            </a:r>
            <a:r>
              <a:rPr lang="vi-VN" dirty="0" err="1"/>
              <a:t>thực</a:t>
            </a:r>
            <a:r>
              <a:rPr lang="vi-VN" dirty="0"/>
              <a:t> </a:t>
            </a:r>
            <a:r>
              <a:rPr lang="vi-VN" dirty="0" err="1"/>
              <a:t>hiện</a:t>
            </a:r>
            <a:r>
              <a:rPr lang="vi-VN" dirty="0"/>
              <a:t> </a:t>
            </a:r>
            <a:r>
              <a:rPr lang="vi-VN" dirty="0" err="1"/>
              <a:t>dựa</a:t>
            </a:r>
            <a:r>
              <a:rPr lang="vi-VN" dirty="0"/>
              <a:t> trên tiêu </a:t>
            </a:r>
            <a:r>
              <a:rPr lang="vi-VN" dirty="0" err="1"/>
              <a:t>chí</a:t>
            </a:r>
            <a:r>
              <a:rPr lang="vi-VN" dirty="0"/>
              <a:t> như </a:t>
            </a:r>
            <a:r>
              <a:rPr lang="vi-VN" b="1" dirty="0" err="1"/>
              <a:t>Gini</a:t>
            </a:r>
            <a:r>
              <a:rPr lang="vi-VN" b="1" dirty="0"/>
              <a:t> </a:t>
            </a:r>
            <a:r>
              <a:rPr lang="vi-VN" b="1" dirty="0" err="1"/>
              <a:t>impurity</a:t>
            </a:r>
            <a:r>
              <a:rPr lang="vi-VN" dirty="0"/>
              <a:t> </a:t>
            </a:r>
            <a:r>
              <a:rPr lang="vi-VN" dirty="0" err="1"/>
              <a:t>hoặc</a:t>
            </a:r>
            <a:r>
              <a:rPr lang="vi-VN" dirty="0"/>
              <a:t> </a:t>
            </a:r>
            <a:r>
              <a:rPr lang="vi-VN" b="1" dirty="0" err="1"/>
              <a:t>Entropy</a:t>
            </a:r>
            <a:r>
              <a:rPr lang="vi-VN" dirty="0"/>
              <a:t> </a:t>
            </a:r>
            <a:r>
              <a:rPr lang="vi-VN" dirty="0" err="1"/>
              <a:t>nhằm</a:t>
            </a:r>
            <a:r>
              <a:rPr lang="vi-VN" dirty="0"/>
              <a:t> </a:t>
            </a:r>
            <a:r>
              <a:rPr lang="vi-VN" dirty="0" err="1"/>
              <a:t>mục</a:t>
            </a:r>
            <a:r>
              <a:rPr lang="vi-VN" dirty="0"/>
              <a:t> tiêu </a:t>
            </a:r>
            <a:r>
              <a:rPr lang="vi-VN" dirty="0" err="1"/>
              <a:t>tối</a:t>
            </a:r>
            <a:r>
              <a:rPr lang="vi-VN" dirty="0"/>
              <a:t> ưu </a:t>
            </a:r>
            <a:r>
              <a:rPr lang="vi-VN" dirty="0" err="1"/>
              <a:t>hóa</a:t>
            </a:r>
            <a:r>
              <a:rPr lang="vi-VN" dirty="0"/>
              <a:t> </a:t>
            </a:r>
            <a:r>
              <a:rPr lang="vi-VN" dirty="0" err="1"/>
              <a:t>sự</a:t>
            </a:r>
            <a:r>
              <a:rPr lang="vi-VN" dirty="0"/>
              <a:t> phân </a:t>
            </a:r>
            <a:r>
              <a:rPr lang="vi-VN" dirty="0" err="1"/>
              <a:t>tách</a:t>
            </a:r>
            <a:r>
              <a:rPr lang="vi-VN" dirty="0"/>
              <a:t> </a:t>
            </a:r>
            <a:r>
              <a:rPr lang="vi-VN" dirty="0" err="1"/>
              <a:t>của</a:t>
            </a:r>
            <a:r>
              <a:rPr lang="vi-VN" dirty="0"/>
              <a:t> </a:t>
            </a:r>
            <a:r>
              <a:rPr lang="vi-VN" dirty="0" err="1"/>
              <a:t>các</a:t>
            </a:r>
            <a:r>
              <a:rPr lang="vi-VN" dirty="0"/>
              <a:t> </a:t>
            </a:r>
            <a:r>
              <a:rPr lang="vi-VN" dirty="0" err="1"/>
              <a:t>lớp</a:t>
            </a:r>
            <a:r>
              <a:rPr lang="vi-VN" dirty="0"/>
              <a:t>.</a:t>
            </a:r>
            <a:endParaRPr lang="vi-VN" dirty="0"/>
          </a:p>
          <a:p>
            <a:pPr lvl="1"/>
            <a:r>
              <a:rPr lang="vi-VN" dirty="0" err="1"/>
              <a:t>Mỗi</a:t>
            </a:r>
            <a:r>
              <a:rPr lang="vi-VN" dirty="0"/>
              <a:t> </a:t>
            </a:r>
            <a:r>
              <a:rPr lang="vi-VN" dirty="0" err="1"/>
              <a:t>nút</a:t>
            </a:r>
            <a:r>
              <a:rPr lang="vi-VN" dirty="0"/>
              <a:t> trong cây </a:t>
            </a:r>
            <a:r>
              <a:rPr lang="vi-VN" dirty="0" err="1"/>
              <a:t>đại</a:t>
            </a:r>
            <a:r>
              <a:rPr lang="vi-VN" dirty="0"/>
              <a:t> </a:t>
            </a:r>
            <a:r>
              <a:rPr lang="vi-VN" dirty="0" err="1"/>
              <a:t>diện</a:t>
            </a:r>
            <a:r>
              <a:rPr lang="vi-VN" dirty="0"/>
              <a:t> cho </a:t>
            </a:r>
            <a:r>
              <a:rPr lang="vi-VN" dirty="0" err="1"/>
              <a:t>một</a:t>
            </a:r>
            <a:r>
              <a:rPr lang="vi-VN" dirty="0"/>
              <a:t> </a:t>
            </a:r>
            <a:r>
              <a:rPr lang="vi-VN" dirty="0" err="1"/>
              <a:t>đặc</a:t>
            </a:r>
            <a:r>
              <a:rPr lang="vi-VN" dirty="0"/>
              <a:t> trưng trong </a:t>
            </a:r>
            <a:r>
              <a:rPr lang="vi-VN" dirty="0" err="1"/>
              <a:t>tập</a:t>
            </a:r>
            <a:r>
              <a:rPr lang="vi-VN" dirty="0"/>
              <a:t> </a:t>
            </a:r>
            <a:r>
              <a:rPr lang="vi-VN" dirty="0" err="1"/>
              <a:t>dữ</a:t>
            </a:r>
            <a:r>
              <a:rPr lang="vi-VN" dirty="0"/>
              <a:t> </a:t>
            </a:r>
            <a:r>
              <a:rPr lang="vi-VN" dirty="0" err="1"/>
              <a:t>liệu</a:t>
            </a:r>
            <a:r>
              <a:rPr lang="vi-VN" dirty="0"/>
              <a:t>, </a:t>
            </a:r>
            <a:r>
              <a:rPr lang="vi-VN" dirty="0" err="1"/>
              <a:t>mỗi</a:t>
            </a:r>
            <a:r>
              <a:rPr lang="vi-VN" dirty="0"/>
              <a:t> </a:t>
            </a:r>
            <a:r>
              <a:rPr lang="vi-VN" dirty="0" err="1"/>
              <a:t>nhánh</a:t>
            </a:r>
            <a:r>
              <a:rPr lang="vi-VN" dirty="0"/>
              <a:t> </a:t>
            </a:r>
            <a:r>
              <a:rPr lang="vi-VN" dirty="0" err="1"/>
              <a:t>đại</a:t>
            </a:r>
            <a:r>
              <a:rPr lang="vi-VN" dirty="0"/>
              <a:t> </a:t>
            </a:r>
            <a:r>
              <a:rPr lang="vi-VN" dirty="0" err="1"/>
              <a:t>diện</a:t>
            </a:r>
            <a:r>
              <a:rPr lang="vi-VN" dirty="0"/>
              <a:t> cho </a:t>
            </a:r>
            <a:r>
              <a:rPr lang="vi-VN" dirty="0" err="1"/>
              <a:t>một</a:t>
            </a:r>
            <a:r>
              <a:rPr lang="vi-VN" dirty="0"/>
              <a:t> </a:t>
            </a:r>
            <a:r>
              <a:rPr lang="vi-VN" dirty="0" err="1"/>
              <a:t>điều</a:t>
            </a:r>
            <a:r>
              <a:rPr lang="vi-VN" dirty="0"/>
              <a:t> </a:t>
            </a:r>
            <a:r>
              <a:rPr lang="vi-VN" dirty="0" err="1"/>
              <a:t>kiện</a:t>
            </a:r>
            <a:r>
              <a:rPr lang="vi-VN" dirty="0"/>
              <a:t> (</a:t>
            </a:r>
            <a:r>
              <a:rPr lang="vi-VN" dirty="0" err="1"/>
              <a:t>true</a:t>
            </a:r>
            <a:r>
              <a:rPr lang="vi-VN" dirty="0"/>
              <a:t>/</a:t>
            </a:r>
            <a:r>
              <a:rPr lang="vi-VN" dirty="0" err="1"/>
              <a:t>false</a:t>
            </a:r>
            <a:r>
              <a:rPr lang="vi-VN" dirty="0"/>
              <a:t>), </a:t>
            </a:r>
            <a:r>
              <a:rPr lang="vi-VN" dirty="0" err="1"/>
              <a:t>và</a:t>
            </a:r>
            <a:r>
              <a:rPr lang="vi-VN" dirty="0"/>
              <a:t> </a:t>
            </a:r>
            <a:r>
              <a:rPr lang="vi-VN" dirty="0" err="1"/>
              <a:t>mỗi</a:t>
            </a:r>
            <a:r>
              <a:rPr lang="vi-VN" dirty="0"/>
              <a:t> </a:t>
            </a:r>
            <a:r>
              <a:rPr lang="vi-VN" dirty="0" err="1"/>
              <a:t>lá</a:t>
            </a:r>
            <a:r>
              <a:rPr lang="vi-VN" dirty="0"/>
              <a:t> (</a:t>
            </a:r>
            <a:r>
              <a:rPr lang="vi-VN" dirty="0" err="1"/>
              <a:t>leaf</a:t>
            </a:r>
            <a:r>
              <a:rPr lang="vi-VN" dirty="0"/>
              <a:t>) </a:t>
            </a:r>
            <a:r>
              <a:rPr lang="vi-VN" dirty="0" err="1"/>
              <a:t>đại</a:t>
            </a:r>
            <a:r>
              <a:rPr lang="vi-VN" dirty="0"/>
              <a:t> </a:t>
            </a:r>
            <a:r>
              <a:rPr lang="vi-VN" dirty="0" err="1"/>
              <a:t>diện</a:t>
            </a:r>
            <a:r>
              <a:rPr lang="vi-VN" dirty="0"/>
              <a:t> cho </a:t>
            </a:r>
            <a:r>
              <a:rPr lang="vi-VN" dirty="0" err="1"/>
              <a:t>nhãn</a:t>
            </a:r>
            <a:r>
              <a:rPr lang="vi-VN" dirty="0"/>
              <a:t> phân </a:t>
            </a:r>
            <a:r>
              <a:rPr lang="vi-VN" dirty="0" err="1"/>
              <a:t>loại</a:t>
            </a:r>
            <a:r>
              <a:rPr lang="vi-VN" dirty="0"/>
              <a:t> </a:t>
            </a:r>
            <a:r>
              <a:rPr lang="vi-VN" dirty="0" err="1"/>
              <a:t>cuối</a:t>
            </a:r>
            <a:r>
              <a:rPr lang="vi-VN" dirty="0"/>
              <a:t> </a:t>
            </a:r>
            <a:r>
              <a:rPr lang="vi-VN" dirty="0" err="1"/>
              <a:t>cùng</a:t>
            </a:r>
            <a:r>
              <a:rPr lang="vi-VN" dirty="0"/>
              <a:t>.</a:t>
            </a:r>
            <a:endParaRPr lang="vi-VN" dirty="0"/>
          </a:p>
          <a:p>
            <a:pPr lvl="1"/>
            <a:r>
              <a:rPr lang="vi-VN" dirty="0" err="1"/>
              <a:t>Quá</a:t>
            </a:r>
            <a:r>
              <a:rPr lang="vi-VN" dirty="0"/>
              <a:t> </a:t>
            </a:r>
            <a:r>
              <a:rPr lang="vi-VN" dirty="0" err="1"/>
              <a:t>trình</a:t>
            </a:r>
            <a:r>
              <a:rPr lang="vi-VN" dirty="0"/>
              <a:t> </a:t>
            </a:r>
            <a:r>
              <a:rPr lang="vi-VN" dirty="0" err="1"/>
              <a:t>tiếp</a:t>
            </a:r>
            <a:r>
              <a:rPr lang="vi-VN" dirty="0"/>
              <a:t> </a:t>
            </a:r>
            <a:r>
              <a:rPr lang="vi-VN" dirty="0" err="1"/>
              <a:t>tục</a:t>
            </a:r>
            <a:r>
              <a:rPr lang="vi-VN" dirty="0"/>
              <a:t> cho </a:t>
            </a:r>
            <a:r>
              <a:rPr lang="vi-VN" dirty="0" err="1"/>
              <a:t>đến</a:t>
            </a:r>
            <a:r>
              <a:rPr lang="vi-VN" dirty="0"/>
              <a:t> khi </a:t>
            </a:r>
            <a:r>
              <a:rPr lang="vi-VN" dirty="0" err="1"/>
              <a:t>các</a:t>
            </a:r>
            <a:r>
              <a:rPr lang="vi-VN" dirty="0"/>
              <a:t> </a:t>
            </a:r>
            <a:r>
              <a:rPr lang="vi-VN" dirty="0" err="1"/>
              <a:t>lá</a:t>
            </a:r>
            <a:r>
              <a:rPr lang="vi-VN" dirty="0"/>
              <a:t> </a:t>
            </a:r>
            <a:r>
              <a:rPr lang="vi-VN" dirty="0" err="1"/>
              <a:t>chứa</a:t>
            </a:r>
            <a:r>
              <a:rPr lang="vi-VN" dirty="0"/>
              <a:t> </a:t>
            </a:r>
            <a:r>
              <a:rPr lang="vi-VN" dirty="0" err="1"/>
              <a:t>các</a:t>
            </a:r>
            <a:r>
              <a:rPr lang="vi-VN" dirty="0"/>
              <a:t> </a:t>
            </a:r>
            <a:r>
              <a:rPr lang="vi-VN" dirty="0" err="1"/>
              <a:t>mẫu</a:t>
            </a:r>
            <a:r>
              <a:rPr lang="vi-VN" dirty="0"/>
              <a:t> </a:t>
            </a:r>
            <a:r>
              <a:rPr lang="vi-VN" dirty="0" err="1"/>
              <a:t>từ</a:t>
            </a:r>
            <a:r>
              <a:rPr lang="vi-VN" dirty="0"/>
              <a:t> </a:t>
            </a:r>
            <a:r>
              <a:rPr lang="vi-VN" dirty="0" err="1"/>
              <a:t>một</a:t>
            </a:r>
            <a:r>
              <a:rPr lang="vi-VN" dirty="0"/>
              <a:t> </a:t>
            </a:r>
            <a:r>
              <a:rPr lang="vi-VN" dirty="0" err="1"/>
              <a:t>lớp</a:t>
            </a:r>
            <a:r>
              <a:rPr lang="vi-VN" dirty="0"/>
              <a:t> duy </a:t>
            </a:r>
            <a:r>
              <a:rPr lang="vi-VN" dirty="0" err="1"/>
              <a:t>nhất</a:t>
            </a:r>
            <a:r>
              <a:rPr lang="vi-VN" dirty="0"/>
              <a:t> </a:t>
            </a:r>
            <a:r>
              <a:rPr lang="vi-VN" dirty="0" err="1"/>
              <a:t>hoặc</a:t>
            </a:r>
            <a:r>
              <a:rPr lang="vi-VN" dirty="0"/>
              <a:t> không </a:t>
            </a:r>
            <a:r>
              <a:rPr lang="vi-VN" dirty="0" err="1"/>
              <a:t>thể</a:t>
            </a:r>
            <a:r>
              <a:rPr lang="vi-VN" dirty="0"/>
              <a:t> </a:t>
            </a:r>
            <a:r>
              <a:rPr lang="vi-VN" dirty="0" err="1"/>
              <a:t>tiếp</a:t>
            </a:r>
            <a:r>
              <a:rPr lang="vi-VN" dirty="0"/>
              <a:t> </a:t>
            </a:r>
            <a:r>
              <a:rPr lang="vi-VN" dirty="0" err="1"/>
              <a:t>tục</a:t>
            </a:r>
            <a:r>
              <a:rPr lang="vi-VN" dirty="0"/>
              <a:t> phân chia thêm </a:t>
            </a:r>
            <a:r>
              <a:rPr lang="vi-VN" dirty="0" err="1"/>
              <a:t>nữa</a:t>
            </a:r>
            <a:r>
              <a:rPr lang="vi-VN" dirty="0"/>
              <a:t>.</a:t>
            </a:r>
            <a:endParaRPr lang="vi-VN" dirty="0"/>
          </a:p>
          <a:p>
            <a:r>
              <a:rPr lang="vi-VN" b="1" dirty="0"/>
              <a:t>3. </a:t>
            </a:r>
            <a:r>
              <a:rPr lang="vi-VN" b="1" dirty="0" err="1"/>
              <a:t>Support</a:t>
            </a:r>
            <a:r>
              <a:rPr lang="vi-VN" b="1" dirty="0"/>
              <a:t> </a:t>
            </a:r>
            <a:r>
              <a:rPr lang="vi-VN" b="1" dirty="0" err="1"/>
              <a:t>Vector</a:t>
            </a:r>
            <a:r>
              <a:rPr lang="vi-VN" b="1" dirty="0"/>
              <a:t> </a:t>
            </a:r>
            <a:r>
              <a:rPr lang="vi-VN" b="1" dirty="0" err="1"/>
              <a:t>Machines</a:t>
            </a:r>
            <a:r>
              <a:rPr lang="vi-VN" b="1" dirty="0"/>
              <a:t> (SVM)</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a:t>SVM </a:t>
            </a:r>
            <a:r>
              <a:rPr lang="vi-VN" dirty="0" err="1"/>
              <a:t>tìm</a:t>
            </a:r>
            <a:r>
              <a:rPr lang="vi-VN" dirty="0"/>
              <a:t> </a:t>
            </a:r>
            <a:r>
              <a:rPr lang="vi-VN" dirty="0" err="1"/>
              <a:t>cách</a:t>
            </a:r>
            <a:r>
              <a:rPr lang="vi-VN" dirty="0"/>
              <a:t> </a:t>
            </a:r>
            <a:r>
              <a:rPr lang="vi-VN" dirty="0" err="1"/>
              <a:t>xác</a:t>
            </a:r>
            <a:r>
              <a:rPr lang="vi-VN" dirty="0"/>
              <a:t> </a:t>
            </a:r>
            <a:r>
              <a:rPr lang="vi-VN" dirty="0" err="1"/>
              <a:t>định</a:t>
            </a:r>
            <a:r>
              <a:rPr lang="vi-VN" dirty="0"/>
              <a:t> </a:t>
            </a:r>
            <a:r>
              <a:rPr lang="vi-VN" dirty="0" err="1"/>
              <a:t>một</a:t>
            </a:r>
            <a:r>
              <a:rPr lang="vi-VN" dirty="0"/>
              <a:t> </a:t>
            </a:r>
            <a:r>
              <a:rPr lang="vi-VN" b="1" dirty="0"/>
              <a:t>siêu </a:t>
            </a:r>
            <a:r>
              <a:rPr lang="vi-VN" b="1" dirty="0" err="1"/>
              <a:t>phẳng</a:t>
            </a:r>
            <a:r>
              <a:rPr lang="vi-VN" b="1" dirty="0"/>
              <a:t> (</a:t>
            </a:r>
            <a:r>
              <a:rPr lang="vi-VN" b="1" dirty="0" err="1"/>
              <a:t>hyperplane</a:t>
            </a:r>
            <a:r>
              <a:rPr lang="vi-VN" b="1" dirty="0"/>
              <a:t>)</a:t>
            </a:r>
            <a:r>
              <a:rPr lang="vi-VN" dirty="0"/>
              <a:t> phân </a:t>
            </a:r>
            <a:r>
              <a:rPr lang="vi-VN" dirty="0" err="1"/>
              <a:t>tách</a:t>
            </a:r>
            <a:r>
              <a:rPr lang="vi-VN" dirty="0"/>
              <a:t> </a:t>
            </a:r>
            <a:r>
              <a:rPr lang="vi-VN" dirty="0" err="1"/>
              <a:t>tốt</a:t>
            </a:r>
            <a:r>
              <a:rPr lang="vi-VN" dirty="0"/>
              <a:t> </a:t>
            </a:r>
            <a:r>
              <a:rPr lang="vi-VN" dirty="0" err="1"/>
              <a:t>nhất</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dữ</a:t>
            </a:r>
            <a:r>
              <a:rPr lang="vi-VN" dirty="0"/>
              <a:t> </a:t>
            </a:r>
            <a:r>
              <a:rPr lang="vi-VN" dirty="0" err="1"/>
              <a:t>liệu</a:t>
            </a:r>
            <a:r>
              <a:rPr lang="vi-VN" dirty="0"/>
              <a:t> trong không gian </a:t>
            </a:r>
            <a:r>
              <a:rPr lang="vi-VN" dirty="0" err="1"/>
              <a:t>nhiều</a:t>
            </a:r>
            <a:r>
              <a:rPr lang="vi-VN" dirty="0"/>
              <a:t> </a:t>
            </a:r>
            <a:r>
              <a:rPr lang="vi-VN" dirty="0" err="1"/>
              <a:t>chiều</a:t>
            </a:r>
            <a:r>
              <a:rPr lang="vi-VN" dirty="0"/>
              <a:t>.</a:t>
            </a:r>
            <a:endParaRPr lang="vi-VN" dirty="0"/>
          </a:p>
          <a:p>
            <a:pPr lvl="1"/>
            <a:r>
              <a:rPr lang="vi-VN" dirty="0" err="1"/>
              <a:t>Các</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gần</a:t>
            </a:r>
            <a:r>
              <a:rPr lang="vi-VN" dirty="0"/>
              <a:t> siêu </a:t>
            </a:r>
            <a:r>
              <a:rPr lang="vi-VN" dirty="0" err="1"/>
              <a:t>phẳng</a:t>
            </a:r>
            <a:r>
              <a:rPr lang="vi-VN" dirty="0"/>
              <a:t> </a:t>
            </a:r>
            <a:r>
              <a:rPr lang="vi-VN" dirty="0" err="1"/>
              <a:t>nhất</a:t>
            </a:r>
            <a:r>
              <a:rPr lang="vi-VN" dirty="0"/>
              <a:t> </a:t>
            </a:r>
            <a:r>
              <a:rPr lang="vi-VN" dirty="0" err="1"/>
              <a:t>được</a:t>
            </a:r>
            <a:r>
              <a:rPr lang="vi-VN" dirty="0"/>
              <a:t> </a:t>
            </a:r>
            <a:r>
              <a:rPr lang="vi-VN" dirty="0" err="1"/>
              <a:t>gọi</a:t>
            </a:r>
            <a:r>
              <a:rPr lang="vi-VN" dirty="0"/>
              <a:t> </a:t>
            </a:r>
            <a:r>
              <a:rPr lang="vi-VN" dirty="0" err="1"/>
              <a:t>là</a:t>
            </a:r>
            <a:r>
              <a:rPr lang="vi-VN" dirty="0"/>
              <a:t> </a:t>
            </a:r>
            <a:r>
              <a:rPr lang="vi-VN" b="1" dirty="0" err="1"/>
              <a:t>vector</a:t>
            </a:r>
            <a:r>
              <a:rPr lang="vi-VN" b="1" dirty="0"/>
              <a:t> </a:t>
            </a:r>
            <a:r>
              <a:rPr lang="vi-VN" b="1" dirty="0" err="1"/>
              <a:t>hỗ</a:t>
            </a:r>
            <a:r>
              <a:rPr lang="vi-VN" b="1" dirty="0"/>
              <a:t> </a:t>
            </a:r>
            <a:r>
              <a:rPr lang="vi-VN" b="1" dirty="0" err="1"/>
              <a:t>trợ</a:t>
            </a:r>
            <a:r>
              <a:rPr lang="vi-VN" b="1" dirty="0"/>
              <a:t> (</a:t>
            </a:r>
            <a:r>
              <a:rPr lang="vi-VN" b="1" dirty="0" err="1"/>
              <a:t>support</a:t>
            </a:r>
            <a:r>
              <a:rPr lang="vi-VN" b="1" dirty="0"/>
              <a:t> </a:t>
            </a:r>
            <a:r>
              <a:rPr lang="vi-VN" b="1" dirty="0" err="1"/>
              <a:t>vectors</a:t>
            </a:r>
            <a:r>
              <a:rPr lang="vi-VN" b="1" dirty="0"/>
              <a:t>)</a:t>
            </a:r>
            <a:r>
              <a:rPr lang="vi-VN" dirty="0"/>
              <a:t> </a:t>
            </a:r>
            <a:r>
              <a:rPr lang="vi-VN" dirty="0" err="1"/>
              <a:t>và</a:t>
            </a:r>
            <a:r>
              <a:rPr lang="vi-VN" dirty="0"/>
              <a:t> </a:t>
            </a:r>
            <a:r>
              <a:rPr lang="vi-VN" dirty="0" err="1"/>
              <a:t>chúng</a:t>
            </a:r>
            <a:r>
              <a:rPr lang="vi-VN" dirty="0"/>
              <a:t> </a:t>
            </a:r>
            <a:r>
              <a:rPr lang="vi-VN" dirty="0" err="1"/>
              <a:t>xác</a:t>
            </a:r>
            <a:r>
              <a:rPr lang="vi-VN" dirty="0"/>
              <a:t> </a:t>
            </a:r>
            <a:r>
              <a:rPr lang="vi-VN" dirty="0" err="1"/>
              <a:t>định</a:t>
            </a:r>
            <a:r>
              <a:rPr lang="vi-VN" dirty="0"/>
              <a:t> </a:t>
            </a:r>
            <a:r>
              <a:rPr lang="vi-VN" dirty="0" err="1"/>
              <a:t>vị</a:t>
            </a:r>
            <a:r>
              <a:rPr lang="vi-VN" dirty="0"/>
              <a:t> </a:t>
            </a:r>
            <a:r>
              <a:rPr lang="vi-VN" dirty="0" err="1"/>
              <a:t>trí</a:t>
            </a:r>
            <a:r>
              <a:rPr lang="vi-VN" dirty="0"/>
              <a:t> </a:t>
            </a:r>
            <a:r>
              <a:rPr lang="vi-VN" dirty="0" err="1"/>
              <a:t>của</a:t>
            </a:r>
            <a:r>
              <a:rPr lang="vi-VN" dirty="0"/>
              <a:t> siêu </a:t>
            </a:r>
            <a:r>
              <a:rPr lang="vi-VN" dirty="0" err="1"/>
              <a:t>phẳng</a:t>
            </a:r>
            <a:r>
              <a:rPr lang="vi-VN" dirty="0"/>
              <a:t> </a:t>
            </a:r>
            <a:r>
              <a:rPr lang="vi-VN" dirty="0" err="1"/>
              <a:t>này</a:t>
            </a:r>
            <a:r>
              <a:rPr lang="vi-VN" dirty="0"/>
              <a:t>.</a:t>
            </a:r>
            <a:endParaRPr lang="vi-VN" dirty="0"/>
          </a:p>
          <a:p>
            <a:pPr lvl="1"/>
            <a:r>
              <a:rPr lang="vi-VN" dirty="0" err="1"/>
              <a:t>Mục</a:t>
            </a:r>
            <a:r>
              <a:rPr lang="vi-VN" dirty="0"/>
              <a:t> tiêu </a:t>
            </a:r>
            <a:r>
              <a:rPr lang="vi-VN" dirty="0" err="1"/>
              <a:t>của</a:t>
            </a:r>
            <a:r>
              <a:rPr lang="vi-VN" dirty="0"/>
              <a:t> SVM </a:t>
            </a:r>
            <a:r>
              <a:rPr lang="vi-VN" dirty="0" err="1"/>
              <a:t>là</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margin</a:t>
            </a:r>
            <a:r>
              <a:rPr lang="vi-VN" dirty="0"/>
              <a:t>) </a:t>
            </a:r>
            <a:r>
              <a:rPr lang="vi-VN" dirty="0" err="1"/>
              <a:t>giữa</a:t>
            </a:r>
            <a:r>
              <a:rPr lang="vi-VN" dirty="0"/>
              <a:t> siêu </a:t>
            </a:r>
            <a:r>
              <a:rPr lang="vi-VN" dirty="0" err="1"/>
              <a:t>phẳng</a:t>
            </a:r>
            <a:r>
              <a:rPr lang="vi-VN" dirty="0"/>
              <a:t> </a:t>
            </a:r>
            <a:r>
              <a:rPr lang="vi-VN" dirty="0" err="1"/>
              <a:t>và</a:t>
            </a:r>
            <a:r>
              <a:rPr lang="vi-VN" dirty="0"/>
              <a:t> </a:t>
            </a:r>
            <a:r>
              <a:rPr lang="vi-VN" dirty="0" err="1"/>
              <a:t>các</a:t>
            </a:r>
            <a:r>
              <a:rPr lang="vi-VN" dirty="0"/>
              <a:t> </a:t>
            </a:r>
            <a:r>
              <a:rPr lang="vi-VN" dirty="0" err="1"/>
              <a:t>vector</a:t>
            </a:r>
            <a:r>
              <a:rPr lang="vi-VN" dirty="0"/>
              <a:t> </a:t>
            </a:r>
            <a:r>
              <a:rPr lang="vi-VN" dirty="0" err="1"/>
              <a:t>hỗ</a:t>
            </a:r>
            <a:r>
              <a:rPr lang="vi-VN" dirty="0"/>
              <a:t> </a:t>
            </a:r>
            <a:r>
              <a:rPr lang="vi-VN" dirty="0" err="1"/>
              <a:t>trợ</a:t>
            </a:r>
            <a:r>
              <a:rPr lang="vi-VN" dirty="0"/>
              <a:t> </a:t>
            </a:r>
            <a:r>
              <a:rPr lang="vi-VN" dirty="0" err="1"/>
              <a:t>để</a:t>
            </a:r>
            <a:r>
              <a:rPr lang="vi-VN" dirty="0"/>
              <a:t> </a:t>
            </a:r>
            <a:r>
              <a:rPr lang="vi-VN" dirty="0" err="1"/>
              <a:t>giảm</a:t>
            </a:r>
            <a:r>
              <a:rPr lang="vi-VN" dirty="0"/>
              <a:t> nguy cơ </a:t>
            </a:r>
            <a:r>
              <a:rPr lang="vi-VN" dirty="0" err="1"/>
              <a:t>overfitting</a:t>
            </a:r>
            <a:r>
              <a:rPr lang="vi-VN" dirty="0"/>
              <a:t>.</a:t>
            </a:r>
            <a:endParaRPr lang="vi-VN" dirty="0"/>
          </a:p>
          <a:p>
            <a:pPr lvl="1"/>
            <a:r>
              <a:rPr lang="vi-VN" dirty="0" err="1"/>
              <a:t>Nếu</a:t>
            </a:r>
            <a:r>
              <a:rPr lang="vi-VN" dirty="0"/>
              <a:t> </a:t>
            </a:r>
            <a:r>
              <a:rPr lang="vi-VN" dirty="0" err="1"/>
              <a:t>dữ</a:t>
            </a:r>
            <a:r>
              <a:rPr lang="vi-VN" dirty="0"/>
              <a:t> </a:t>
            </a:r>
            <a:r>
              <a:rPr lang="vi-VN" dirty="0" err="1"/>
              <a:t>liệu</a:t>
            </a:r>
            <a:r>
              <a:rPr lang="vi-VN" dirty="0"/>
              <a:t> không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 SVM </a:t>
            </a:r>
            <a:r>
              <a:rPr lang="vi-VN" dirty="0" err="1"/>
              <a:t>sử</a:t>
            </a:r>
            <a:r>
              <a:rPr lang="vi-VN" dirty="0"/>
              <a:t> </a:t>
            </a:r>
            <a:r>
              <a:rPr lang="vi-VN" dirty="0" err="1"/>
              <a:t>dụng</a:t>
            </a:r>
            <a:r>
              <a:rPr lang="vi-VN" dirty="0"/>
              <a:t> </a:t>
            </a:r>
            <a:r>
              <a:rPr lang="vi-VN" dirty="0" err="1"/>
              <a:t>các</a:t>
            </a:r>
            <a:r>
              <a:rPr lang="vi-VN" dirty="0"/>
              <a:t> </a:t>
            </a:r>
            <a:r>
              <a:rPr lang="vi-VN" b="1" dirty="0" err="1"/>
              <a:t>hàm</a:t>
            </a:r>
            <a:r>
              <a:rPr lang="vi-VN" b="1" dirty="0"/>
              <a:t> </a:t>
            </a:r>
            <a:r>
              <a:rPr lang="vi-VN" b="1" dirty="0" err="1"/>
              <a:t>kernel</a:t>
            </a:r>
            <a:r>
              <a:rPr lang="vi-VN" dirty="0"/>
              <a:t> (</a:t>
            </a:r>
            <a:r>
              <a:rPr lang="vi-VN" dirty="0" err="1"/>
              <a:t>ví</a:t>
            </a:r>
            <a:r>
              <a:rPr lang="vi-VN" dirty="0"/>
              <a:t> </a:t>
            </a:r>
            <a:r>
              <a:rPr lang="vi-VN" dirty="0" err="1"/>
              <a:t>dụ</a:t>
            </a:r>
            <a:r>
              <a:rPr lang="vi-VN" dirty="0"/>
              <a:t>: RBF, </a:t>
            </a:r>
            <a:r>
              <a:rPr lang="vi-VN" dirty="0" err="1"/>
              <a:t>polynomial</a:t>
            </a:r>
            <a:r>
              <a:rPr lang="vi-VN" dirty="0"/>
              <a:t>) </a:t>
            </a:r>
            <a:r>
              <a:rPr lang="vi-VN" dirty="0" err="1"/>
              <a:t>để</a:t>
            </a:r>
            <a:r>
              <a:rPr lang="vi-VN" dirty="0"/>
              <a:t> </a:t>
            </a:r>
            <a:r>
              <a:rPr lang="vi-VN" dirty="0" err="1"/>
              <a:t>biến</a:t>
            </a:r>
            <a:r>
              <a:rPr lang="vi-VN" dirty="0"/>
              <a:t> </a:t>
            </a:r>
            <a:r>
              <a:rPr lang="vi-VN" dirty="0" err="1"/>
              <a:t>đổi</a:t>
            </a:r>
            <a:r>
              <a:rPr lang="vi-VN" dirty="0"/>
              <a:t> </a:t>
            </a:r>
            <a:r>
              <a:rPr lang="vi-VN" dirty="0" err="1"/>
              <a:t>dữ</a:t>
            </a:r>
            <a:r>
              <a:rPr lang="vi-VN" dirty="0"/>
              <a:t> </a:t>
            </a:r>
            <a:r>
              <a:rPr lang="vi-VN" dirty="0" err="1"/>
              <a:t>liệu</a:t>
            </a:r>
            <a:r>
              <a:rPr lang="vi-VN" dirty="0"/>
              <a:t> sang </a:t>
            </a:r>
            <a:r>
              <a:rPr lang="vi-VN" dirty="0" err="1"/>
              <a:t>một</a:t>
            </a:r>
            <a:r>
              <a:rPr lang="vi-VN" dirty="0"/>
              <a:t> không gian cao hơn, nơi </a:t>
            </a:r>
            <a:r>
              <a:rPr lang="vi-VN" dirty="0" err="1"/>
              <a:t>có</a:t>
            </a:r>
            <a:r>
              <a:rPr lang="vi-VN" dirty="0"/>
              <a:t>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a:t>
            </a:r>
            <a:endParaRPr lang="en-US" dirty="0"/>
          </a:p>
          <a:p>
            <a:br>
              <a:rPr lang="en-US" dirty="0"/>
            </a:br>
            <a:r>
              <a:rPr lang="vi-VN" b="1" dirty="0"/>
              <a:t>5. </a:t>
            </a:r>
            <a:r>
              <a:rPr lang="vi-VN" b="1" dirty="0" err="1"/>
              <a:t>XGBoostClassifier</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XGBoost</a:t>
            </a:r>
            <a:r>
              <a:rPr lang="vi-VN" dirty="0"/>
              <a:t> (</a:t>
            </a:r>
            <a:r>
              <a:rPr lang="vi-VN" dirty="0" err="1"/>
              <a:t>Extreme</a:t>
            </a:r>
            <a:r>
              <a:rPr lang="vi-VN" dirty="0"/>
              <a:t> </a:t>
            </a:r>
            <a:r>
              <a:rPr lang="vi-VN" dirty="0" err="1"/>
              <a:t>Gradient</a:t>
            </a:r>
            <a:r>
              <a:rPr lang="vi-VN" dirty="0"/>
              <a:t> </a:t>
            </a:r>
            <a:r>
              <a:rPr lang="vi-VN" dirty="0" err="1"/>
              <a:t>Boosting</a:t>
            </a:r>
            <a:r>
              <a:rPr lang="vi-VN" dirty="0"/>
              <a:t>) </a:t>
            </a:r>
            <a:r>
              <a:rPr lang="vi-VN" dirty="0" err="1"/>
              <a:t>là</a:t>
            </a:r>
            <a:r>
              <a:rPr lang="vi-VN" dirty="0"/>
              <a:t> </a:t>
            </a:r>
            <a:r>
              <a:rPr lang="vi-VN" dirty="0" err="1"/>
              <a:t>một</a:t>
            </a:r>
            <a:r>
              <a:rPr lang="vi-VN" dirty="0"/>
              <a:t> </a:t>
            </a:r>
            <a:r>
              <a:rPr lang="vi-VN" dirty="0" err="1"/>
              <a:t>triển</a:t>
            </a:r>
            <a:r>
              <a:rPr lang="vi-VN" dirty="0"/>
              <a:t> khai </a:t>
            </a:r>
            <a:r>
              <a:rPr lang="vi-VN" dirty="0" err="1"/>
              <a:t>tối</a:t>
            </a:r>
            <a:r>
              <a:rPr lang="vi-VN" dirty="0"/>
              <a:t> ưu </a:t>
            </a:r>
            <a:r>
              <a:rPr lang="vi-VN" dirty="0" err="1"/>
              <a:t>hóa</a:t>
            </a:r>
            <a:r>
              <a:rPr lang="vi-VN" dirty="0"/>
              <a:t> </a:t>
            </a:r>
            <a:r>
              <a:rPr lang="vi-VN" dirty="0" err="1"/>
              <a:t>của</a:t>
            </a:r>
            <a:r>
              <a:rPr lang="vi-VN" dirty="0"/>
              <a:t> phương </a:t>
            </a:r>
            <a:r>
              <a:rPr lang="vi-VN" dirty="0" err="1"/>
              <a:t>pháp</a:t>
            </a:r>
            <a:r>
              <a:rPr lang="vi-VN" dirty="0"/>
              <a:t> </a:t>
            </a:r>
            <a:r>
              <a:rPr lang="vi-VN" dirty="0" err="1"/>
              <a:t>Gradient</a:t>
            </a:r>
            <a:r>
              <a:rPr lang="vi-VN" dirty="0"/>
              <a:t> </a:t>
            </a:r>
            <a:r>
              <a:rPr lang="vi-VN" dirty="0" err="1"/>
              <a:t>Boosting</a:t>
            </a:r>
            <a:r>
              <a:rPr lang="vi-VN" dirty="0"/>
              <a:t>.</a:t>
            </a:r>
            <a:endParaRPr lang="vi-VN" dirty="0"/>
          </a:p>
          <a:p>
            <a:pPr lvl="1"/>
            <a:r>
              <a:rPr lang="vi-VN" b="1" dirty="0" err="1"/>
              <a:t>Gradient</a:t>
            </a:r>
            <a:r>
              <a:rPr lang="vi-VN" b="1" dirty="0"/>
              <a:t> </a:t>
            </a:r>
            <a:r>
              <a:rPr lang="vi-VN" b="1" dirty="0" err="1"/>
              <a:t>Boosting</a:t>
            </a:r>
            <a:r>
              <a:rPr lang="vi-VN" dirty="0"/>
              <a:t> </a:t>
            </a:r>
            <a:r>
              <a:rPr lang="vi-VN" dirty="0" err="1"/>
              <a:t>hoạt</a:t>
            </a:r>
            <a:r>
              <a:rPr lang="vi-VN" dirty="0"/>
              <a:t> </a:t>
            </a:r>
            <a:r>
              <a:rPr lang="vi-VN" dirty="0" err="1"/>
              <a:t>động</a:t>
            </a:r>
            <a:r>
              <a:rPr lang="vi-VN" dirty="0"/>
              <a:t> </a:t>
            </a:r>
            <a:r>
              <a:rPr lang="vi-VN" dirty="0" err="1"/>
              <a:t>bằng</a:t>
            </a:r>
            <a:r>
              <a:rPr lang="vi-VN" dirty="0"/>
              <a:t> </a:t>
            </a:r>
            <a:r>
              <a:rPr lang="vi-VN" dirty="0" err="1"/>
              <a:t>cách</a:t>
            </a:r>
            <a:r>
              <a:rPr lang="vi-VN" dirty="0"/>
              <a:t> </a:t>
            </a:r>
            <a:r>
              <a:rPr lang="vi-VN" dirty="0" err="1"/>
              <a:t>huấn</a:t>
            </a:r>
            <a:r>
              <a:rPr lang="vi-VN" dirty="0"/>
              <a:t> </a:t>
            </a:r>
            <a:r>
              <a:rPr lang="vi-VN" dirty="0" err="1"/>
              <a:t>luyện</a:t>
            </a:r>
            <a:r>
              <a:rPr lang="vi-VN" dirty="0"/>
              <a:t> </a:t>
            </a:r>
            <a:r>
              <a:rPr lang="vi-VN" dirty="0" err="1"/>
              <a:t>các</a:t>
            </a:r>
            <a:r>
              <a:rPr lang="vi-VN" dirty="0"/>
              <a:t> mô </a:t>
            </a:r>
            <a:r>
              <a:rPr lang="vi-VN" dirty="0" err="1"/>
              <a:t>hình</a:t>
            </a:r>
            <a:r>
              <a:rPr lang="vi-VN" dirty="0"/>
              <a:t> </a:t>
            </a:r>
            <a:r>
              <a:rPr lang="vi-VN" dirty="0" err="1"/>
              <a:t>tuần</a:t>
            </a:r>
            <a:r>
              <a:rPr lang="vi-VN" dirty="0"/>
              <a:t> </a:t>
            </a:r>
            <a:r>
              <a:rPr lang="vi-VN" dirty="0" err="1"/>
              <a:t>tự</a:t>
            </a:r>
            <a:r>
              <a:rPr lang="vi-VN" dirty="0"/>
              <a:t>, trong </a:t>
            </a:r>
            <a:r>
              <a:rPr lang="vi-VN" dirty="0" err="1"/>
              <a:t>đó</a:t>
            </a:r>
            <a:r>
              <a:rPr lang="vi-VN" dirty="0"/>
              <a:t> </a:t>
            </a:r>
            <a:r>
              <a:rPr lang="vi-VN" dirty="0" err="1"/>
              <a:t>mỗi</a:t>
            </a:r>
            <a:r>
              <a:rPr lang="vi-VN" dirty="0"/>
              <a:t> mô </a:t>
            </a:r>
            <a:r>
              <a:rPr lang="vi-VN" dirty="0" err="1"/>
              <a:t>hình</a:t>
            </a:r>
            <a:r>
              <a:rPr lang="vi-VN" dirty="0"/>
              <a:t> </a:t>
            </a:r>
            <a:r>
              <a:rPr lang="vi-VN" dirty="0" err="1"/>
              <a:t>cố</a:t>
            </a:r>
            <a:r>
              <a:rPr lang="vi-VN" dirty="0"/>
              <a:t> </a:t>
            </a:r>
            <a:r>
              <a:rPr lang="vi-VN" dirty="0" err="1"/>
              <a:t>gắng</a:t>
            </a:r>
            <a:r>
              <a:rPr lang="vi-VN" dirty="0"/>
              <a:t> </a:t>
            </a:r>
            <a:r>
              <a:rPr lang="vi-VN" dirty="0" err="1"/>
              <a:t>giảm</a:t>
            </a:r>
            <a:r>
              <a:rPr lang="vi-VN" dirty="0"/>
              <a:t> </a:t>
            </a:r>
            <a:r>
              <a:rPr lang="vi-VN" dirty="0" err="1"/>
              <a:t>thiểu</a:t>
            </a:r>
            <a:r>
              <a:rPr lang="vi-VN" dirty="0"/>
              <a:t> </a:t>
            </a:r>
            <a:r>
              <a:rPr lang="vi-VN" dirty="0" err="1"/>
              <a:t>lỗi</a:t>
            </a:r>
            <a:r>
              <a:rPr lang="vi-VN" dirty="0"/>
              <a:t> </a:t>
            </a:r>
            <a:r>
              <a:rPr lang="vi-VN" dirty="0" err="1"/>
              <a:t>của</a:t>
            </a:r>
            <a:r>
              <a:rPr lang="vi-VN" dirty="0"/>
              <a:t> </a:t>
            </a:r>
            <a:r>
              <a:rPr lang="vi-VN" dirty="0" err="1"/>
              <a:t>các</a:t>
            </a:r>
            <a:r>
              <a:rPr lang="vi-VN" dirty="0"/>
              <a:t> mô </a:t>
            </a:r>
            <a:r>
              <a:rPr lang="vi-VN" dirty="0" err="1"/>
              <a:t>hình</a:t>
            </a:r>
            <a:r>
              <a:rPr lang="vi-VN" dirty="0"/>
              <a:t> </a:t>
            </a:r>
            <a:r>
              <a:rPr lang="vi-VN" dirty="0" err="1"/>
              <a:t>trước</a:t>
            </a:r>
            <a:r>
              <a:rPr lang="vi-VN" dirty="0"/>
              <a:t> </a:t>
            </a:r>
            <a:r>
              <a:rPr lang="vi-VN" dirty="0" err="1"/>
              <a:t>đó</a:t>
            </a:r>
            <a:r>
              <a:rPr lang="vi-VN" dirty="0"/>
              <a:t>. </a:t>
            </a:r>
            <a:r>
              <a:rPr lang="vi-VN" dirty="0" err="1"/>
              <a:t>Quá</a:t>
            </a:r>
            <a:r>
              <a:rPr lang="vi-VN" dirty="0"/>
              <a:t> </a:t>
            </a:r>
            <a:r>
              <a:rPr lang="vi-VN" dirty="0" err="1"/>
              <a:t>trình</a:t>
            </a:r>
            <a:r>
              <a:rPr lang="vi-VN" dirty="0"/>
              <a:t> </a:t>
            </a:r>
            <a:r>
              <a:rPr lang="vi-VN" dirty="0" err="1"/>
              <a:t>này</a:t>
            </a:r>
            <a:r>
              <a:rPr lang="vi-VN" dirty="0"/>
              <a:t> </a:t>
            </a:r>
            <a:r>
              <a:rPr lang="vi-VN" dirty="0" err="1"/>
              <a:t>được</a:t>
            </a:r>
            <a:r>
              <a:rPr lang="vi-VN" dirty="0"/>
              <a:t> </a:t>
            </a:r>
            <a:r>
              <a:rPr lang="vi-VN" dirty="0" err="1"/>
              <a:t>thực</a:t>
            </a:r>
            <a:r>
              <a:rPr lang="vi-VN" dirty="0"/>
              <a:t> </a:t>
            </a:r>
            <a:r>
              <a:rPr lang="vi-VN" dirty="0" err="1"/>
              <a:t>hiện</a:t>
            </a:r>
            <a:r>
              <a:rPr lang="vi-VN" dirty="0"/>
              <a:t> thông qua </a:t>
            </a:r>
            <a:r>
              <a:rPr lang="vi-VN" dirty="0" err="1"/>
              <a:t>việc</a:t>
            </a:r>
            <a:r>
              <a:rPr lang="vi-VN" dirty="0"/>
              <a:t> </a:t>
            </a:r>
            <a:r>
              <a:rPr lang="vi-VN" dirty="0" err="1"/>
              <a:t>tối</a:t>
            </a:r>
            <a:r>
              <a:rPr lang="vi-VN" dirty="0"/>
              <a:t> ưu </a:t>
            </a:r>
            <a:r>
              <a:rPr lang="vi-VN" dirty="0" err="1"/>
              <a:t>hóa</a:t>
            </a:r>
            <a:r>
              <a:rPr lang="vi-VN" dirty="0"/>
              <a:t> </a:t>
            </a:r>
            <a:r>
              <a:rPr lang="vi-VN" dirty="0" err="1"/>
              <a:t>một</a:t>
            </a:r>
            <a:r>
              <a:rPr lang="vi-VN" dirty="0"/>
              <a:t> </a:t>
            </a:r>
            <a:r>
              <a:rPr lang="vi-VN" dirty="0" err="1"/>
              <a:t>hàm</a:t>
            </a:r>
            <a:r>
              <a:rPr lang="vi-VN" dirty="0"/>
              <a:t> </a:t>
            </a:r>
            <a:r>
              <a:rPr lang="vi-VN" dirty="0" err="1"/>
              <a:t>mất</a:t>
            </a:r>
            <a:r>
              <a:rPr lang="vi-VN" dirty="0"/>
              <a:t> </a:t>
            </a:r>
            <a:r>
              <a:rPr lang="vi-VN" dirty="0" err="1"/>
              <a:t>mát</a:t>
            </a:r>
            <a:r>
              <a:rPr lang="vi-VN" dirty="0"/>
              <a:t> (</a:t>
            </a:r>
            <a:r>
              <a:rPr lang="vi-VN" dirty="0" err="1"/>
              <a:t>loss</a:t>
            </a:r>
            <a:r>
              <a:rPr lang="vi-VN" dirty="0"/>
              <a:t> </a:t>
            </a:r>
            <a:r>
              <a:rPr lang="vi-VN" dirty="0" err="1"/>
              <a:t>function</a:t>
            </a:r>
            <a:r>
              <a:rPr lang="vi-VN" dirty="0"/>
              <a:t>) </a:t>
            </a:r>
            <a:r>
              <a:rPr lang="vi-VN" dirty="0" err="1"/>
              <a:t>cụ</a:t>
            </a:r>
            <a:r>
              <a:rPr lang="vi-VN" dirty="0"/>
              <a:t> </a:t>
            </a:r>
            <a:r>
              <a:rPr lang="vi-VN" dirty="0" err="1"/>
              <a:t>thể</a:t>
            </a:r>
            <a:r>
              <a:rPr lang="vi-VN" dirty="0"/>
              <a:t>.</a:t>
            </a:r>
            <a:endParaRPr lang="vi-VN" dirty="0"/>
          </a:p>
          <a:p>
            <a:pPr lvl="1"/>
            <a:r>
              <a:rPr lang="vi-VN" dirty="0" err="1"/>
              <a:t>XGBoost</a:t>
            </a:r>
            <a:r>
              <a:rPr lang="vi-VN" dirty="0"/>
              <a:t> </a:t>
            </a:r>
            <a:r>
              <a:rPr lang="vi-VN" dirty="0" err="1"/>
              <a:t>sử</a:t>
            </a:r>
            <a:r>
              <a:rPr lang="vi-VN" dirty="0"/>
              <a:t> </a:t>
            </a:r>
            <a:r>
              <a:rPr lang="vi-VN" dirty="0" err="1"/>
              <a:t>dụng</a:t>
            </a:r>
            <a:r>
              <a:rPr lang="vi-VN" dirty="0"/>
              <a:t> </a:t>
            </a:r>
            <a:r>
              <a:rPr lang="vi-VN" dirty="0" err="1"/>
              <a:t>các</a:t>
            </a:r>
            <a:r>
              <a:rPr lang="vi-VN" dirty="0"/>
              <a:t> </a:t>
            </a:r>
            <a:r>
              <a:rPr lang="vi-VN" dirty="0" err="1"/>
              <a:t>kỹ</a:t>
            </a:r>
            <a:r>
              <a:rPr lang="vi-VN" dirty="0"/>
              <a:t> </a:t>
            </a:r>
            <a:r>
              <a:rPr lang="vi-VN" dirty="0" err="1"/>
              <a:t>thuật</a:t>
            </a:r>
            <a:r>
              <a:rPr lang="vi-VN" dirty="0"/>
              <a:t> như </a:t>
            </a:r>
            <a:r>
              <a:rPr lang="vi-VN" b="1" dirty="0" err="1"/>
              <a:t>regularization</a:t>
            </a:r>
            <a:r>
              <a:rPr lang="vi-VN" dirty="0"/>
              <a:t> (</a:t>
            </a:r>
            <a:r>
              <a:rPr lang="vi-VN" dirty="0" err="1"/>
              <a:t>điều</a:t>
            </a:r>
            <a:r>
              <a:rPr lang="vi-VN" dirty="0"/>
              <a:t> </a:t>
            </a:r>
            <a:r>
              <a:rPr lang="vi-VN" dirty="0" err="1"/>
              <a:t>chỉnh</a:t>
            </a:r>
            <a:r>
              <a:rPr lang="vi-VN" dirty="0"/>
              <a:t>) </a:t>
            </a:r>
            <a:r>
              <a:rPr lang="vi-VN" dirty="0" err="1"/>
              <a:t>để</a:t>
            </a:r>
            <a:r>
              <a:rPr lang="vi-VN" dirty="0"/>
              <a:t> ngăn </a:t>
            </a:r>
            <a:r>
              <a:rPr lang="vi-VN" dirty="0" err="1"/>
              <a:t>chặn</a:t>
            </a:r>
            <a:r>
              <a:rPr lang="vi-VN" dirty="0"/>
              <a:t> </a:t>
            </a:r>
            <a:r>
              <a:rPr lang="vi-VN" dirty="0" err="1"/>
              <a:t>overfitting</a:t>
            </a:r>
            <a:r>
              <a:rPr lang="vi-VN" dirty="0"/>
              <a:t>, </a:t>
            </a:r>
            <a:r>
              <a:rPr lang="vi-VN" b="1" dirty="0" err="1"/>
              <a:t>tree</a:t>
            </a:r>
            <a:r>
              <a:rPr lang="vi-VN" b="1" dirty="0"/>
              <a:t> </a:t>
            </a:r>
            <a:r>
              <a:rPr lang="vi-VN" b="1" dirty="0" err="1"/>
              <a:t>pruning</a:t>
            </a:r>
            <a:r>
              <a:rPr lang="vi-VN" dirty="0"/>
              <a:t> </a:t>
            </a:r>
            <a:r>
              <a:rPr lang="vi-VN" dirty="0" err="1"/>
              <a:t>để</a:t>
            </a:r>
            <a:r>
              <a:rPr lang="vi-VN" dirty="0"/>
              <a:t> </a:t>
            </a:r>
            <a:r>
              <a:rPr lang="vi-VN" dirty="0" err="1"/>
              <a:t>tối</a:t>
            </a:r>
            <a:r>
              <a:rPr lang="vi-VN" dirty="0"/>
              <a:t> ưu </a:t>
            </a:r>
            <a:r>
              <a:rPr lang="vi-VN" dirty="0" err="1"/>
              <a:t>hóa</a:t>
            </a:r>
            <a:r>
              <a:rPr lang="vi-VN" dirty="0"/>
              <a:t> </a:t>
            </a:r>
            <a:r>
              <a:rPr lang="vi-VN" dirty="0" err="1"/>
              <a:t>cấu</a:t>
            </a:r>
            <a:r>
              <a:rPr lang="vi-VN" dirty="0"/>
              <a:t> </a:t>
            </a:r>
            <a:r>
              <a:rPr lang="vi-VN" dirty="0" err="1"/>
              <a:t>trúc</a:t>
            </a:r>
            <a:r>
              <a:rPr lang="vi-VN" dirty="0"/>
              <a:t> cây </a:t>
            </a:r>
            <a:r>
              <a:rPr lang="vi-VN" dirty="0" err="1"/>
              <a:t>quyết</a:t>
            </a:r>
            <a:r>
              <a:rPr lang="vi-VN" dirty="0"/>
              <a:t> </a:t>
            </a:r>
            <a:r>
              <a:rPr lang="vi-VN" dirty="0" err="1"/>
              <a:t>định</a:t>
            </a:r>
            <a:r>
              <a:rPr lang="vi-VN" dirty="0"/>
              <a:t>, </a:t>
            </a:r>
            <a:r>
              <a:rPr lang="vi-VN" dirty="0" err="1"/>
              <a:t>và</a:t>
            </a:r>
            <a:r>
              <a:rPr lang="vi-VN" dirty="0"/>
              <a:t> </a:t>
            </a:r>
            <a:r>
              <a:rPr lang="vi-VN" b="1" dirty="0" err="1"/>
              <a:t>parallel</a:t>
            </a:r>
            <a:r>
              <a:rPr lang="vi-VN" b="1" dirty="0"/>
              <a:t> </a:t>
            </a:r>
            <a:r>
              <a:rPr lang="vi-VN" b="1" dirty="0" err="1"/>
              <a:t>processing</a:t>
            </a:r>
            <a:r>
              <a:rPr lang="vi-VN" dirty="0"/>
              <a:t> </a:t>
            </a:r>
            <a:r>
              <a:rPr lang="vi-VN" dirty="0" err="1"/>
              <a:t>để</a:t>
            </a:r>
            <a:r>
              <a:rPr lang="vi-VN" dirty="0"/>
              <a:t> tăng </a:t>
            </a:r>
            <a:r>
              <a:rPr lang="vi-VN" dirty="0" err="1"/>
              <a:t>tốc</a:t>
            </a:r>
            <a:r>
              <a:rPr lang="vi-VN" dirty="0"/>
              <a:t> </a:t>
            </a:r>
            <a:r>
              <a:rPr lang="vi-VN" dirty="0" err="1"/>
              <a:t>độ</a:t>
            </a:r>
            <a:r>
              <a:rPr lang="vi-VN" dirty="0"/>
              <a:t> </a:t>
            </a:r>
            <a:r>
              <a:rPr lang="vi-VN" dirty="0" err="1"/>
              <a:t>huấn</a:t>
            </a:r>
            <a:r>
              <a:rPr lang="vi-VN" dirty="0"/>
              <a:t> </a:t>
            </a:r>
            <a:r>
              <a:rPr lang="vi-VN" dirty="0" err="1"/>
              <a:t>luyện</a:t>
            </a:r>
            <a:r>
              <a:rPr lang="vi-VN" dirty="0"/>
              <a:t>.</a:t>
            </a:r>
            <a:endParaRPr lang="vi-VN" dirty="0"/>
          </a:p>
          <a:p>
            <a:pPr lvl="1"/>
            <a:r>
              <a:rPr lang="vi-VN" dirty="0" err="1"/>
              <a:t>XGBoost</a:t>
            </a:r>
            <a:r>
              <a:rPr lang="vi-VN" dirty="0"/>
              <a:t> </a:t>
            </a:r>
            <a:r>
              <a:rPr lang="vi-VN" dirty="0" err="1"/>
              <a:t>cũng</a:t>
            </a:r>
            <a:r>
              <a:rPr lang="vi-VN" dirty="0"/>
              <a:t> </a:t>
            </a:r>
            <a:r>
              <a:rPr lang="vi-VN" dirty="0" err="1"/>
              <a:t>hỗ</a:t>
            </a:r>
            <a:r>
              <a:rPr lang="vi-VN" dirty="0"/>
              <a:t> </a:t>
            </a:r>
            <a:r>
              <a:rPr lang="vi-VN" dirty="0" err="1"/>
              <a:t>trợ</a:t>
            </a:r>
            <a:r>
              <a:rPr lang="vi-VN" dirty="0"/>
              <a:t> </a:t>
            </a:r>
            <a:r>
              <a:rPr lang="vi-VN" dirty="0" err="1"/>
              <a:t>việc</a:t>
            </a:r>
            <a:r>
              <a:rPr lang="vi-VN" dirty="0"/>
              <a:t> </a:t>
            </a:r>
            <a:r>
              <a:rPr lang="vi-VN" dirty="0" err="1"/>
              <a:t>điều</a:t>
            </a:r>
            <a:r>
              <a:rPr lang="vi-VN" dirty="0"/>
              <a:t> </a:t>
            </a:r>
            <a:r>
              <a:rPr lang="vi-VN" dirty="0" err="1"/>
              <a:t>chỉnh</a:t>
            </a:r>
            <a:r>
              <a:rPr lang="vi-VN" dirty="0"/>
              <a:t> </a:t>
            </a:r>
            <a:r>
              <a:rPr lang="vi-VN" dirty="0" err="1"/>
              <a:t>hyperparameters</a:t>
            </a:r>
            <a:r>
              <a:rPr lang="vi-VN" dirty="0"/>
              <a:t> </a:t>
            </a:r>
            <a:r>
              <a:rPr lang="vi-VN" dirty="0" err="1"/>
              <a:t>một</a:t>
            </a:r>
            <a:r>
              <a:rPr lang="vi-VN" dirty="0"/>
              <a:t> </a:t>
            </a:r>
            <a:r>
              <a:rPr lang="vi-VN" dirty="0" err="1"/>
              <a:t>cách</a:t>
            </a:r>
            <a:r>
              <a:rPr lang="vi-VN" dirty="0"/>
              <a:t> linh </a:t>
            </a:r>
            <a:r>
              <a:rPr lang="vi-VN" dirty="0" err="1"/>
              <a:t>hoạt</a:t>
            </a:r>
            <a:r>
              <a:rPr lang="vi-VN" dirty="0"/>
              <a:t>, </a:t>
            </a:r>
            <a:r>
              <a:rPr lang="vi-VN" dirty="0" err="1"/>
              <a:t>giúp</a:t>
            </a:r>
            <a:r>
              <a:rPr lang="vi-VN" dirty="0"/>
              <a:t> mô </a:t>
            </a:r>
            <a:r>
              <a:rPr lang="vi-VN" dirty="0" err="1"/>
              <a:t>hình</a:t>
            </a:r>
            <a:r>
              <a:rPr lang="vi-VN" dirty="0"/>
              <a:t> </a:t>
            </a:r>
            <a:r>
              <a:rPr lang="vi-VN" dirty="0" err="1"/>
              <a:t>hoạt</a:t>
            </a:r>
            <a:r>
              <a:rPr lang="vi-VN" dirty="0"/>
              <a:t> </a:t>
            </a:r>
            <a:r>
              <a:rPr lang="vi-VN" dirty="0" err="1"/>
              <a:t>động</a:t>
            </a:r>
            <a:r>
              <a:rPr lang="vi-VN" dirty="0"/>
              <a:t> </a:t>
            </a:r>
            <a:r>
              <a:rPr lang="vi-VN" dirty="0" err="1"/>
              <a:t>tốt</a:t>
            </a:r>
            <a:r>
              <a:rPr lang="vi-VN" dirty="0"/>
              <a:t> </a:t>
            </a:r>
            <a:r>
              <a:rPr lang="vi-VN" dirty="0" err="1"/>
              <a:t>với</a:t>
            </a:r>
            <a:r>
              <a:rPr lang="vi-VN" dirty="0"/>
              <a:t> </a:t>
            </a:r>
            <a:r>
              <a:rPr lang="vi-VN" dirty="0" err="1"/>
              <a:t>nhiều</a:t>
            </a:r>
            <a:r>
              <a:rPr lang="vi-VN" dirty="0"/>
              <a:t> </a:t>
            </a:r>
            <a:r>
              <a:rPr lang="vi-VN" dirty="0" err="1"/>
              <a:t>loại</a:t>
            </a:r>
            <a:r>
              <a:rPr lang="vi-VN" dirty="0"/>
              <a:t> </a:t>
            </a:r>
            <a:r>
              <a:rPr lang="vi-VN" dirty="0" err="1"/>
              <a:t>dữ</a:t>
            </a:r>
            <a:r>
              <a:rPr lang="vi-VN" dirty="0"/>
              <a:t> </a:t>
            </a:r>
            <a:r>
              <a:rPr lang="vi-VN" dirty="0" err="1"/>
              <a:t>liệu</a:t>
            </a:r>
            <a:r>
              <a:rPr lang="vi-VN" dirty="0"/>
              <a:t> </a:t>
            </a:r>
            <a:r>
              <a:rPr lang="vi-VN" dirty="0" err="1"/>
              <a:t>khác</a:t>
            </a:r>
            <a:r>
              <a:rPr lang="vi-VN" dirty="0"/>
              <a:t> nhau.</a:t>
            </a:r>
            <a:endParaRPr lang="vi-VN" dirty="0"/>
          </a:p>
          <a:p>
            <a:pPr lvl="1"/>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b. Ưu </a:t>
            </a:r>
            <a:r>
              <a:rPr lang="vi-VN" b="1" dirty="0" err="1"/>
              <a:t>điểm</a:t>
            </a:r>
            <a:r>
              <a:rPr lang="vi-VN" b="1" dirty="0"/>
              <a:t>:</a:t>
            </a:r>
            <a:endParaRPr lang="vi-VN" dirty="0"/>
          </a:p>
          <a:p>
            <a:r>
              <a:rPr lang="vi-VN" b="1" dirty="0"/>
              <a:t>Đơn </a:t>
            </a:r>
            <a:r>
              <a:rPr lang="vi-VN" b="1" dirty="0" err="1"/>
              <a:t>giản</a:t>
            </a:r>
            <a:r>
              <a:rPr lang="vi-VN" b="1" dirty="0"/>
              <a:t> </a:t>
            </a:r>
            <a:r>
              <a:rPr lang="vi-VN" b="1" dirty="0" err="1"/>
              <a:t>và</a:t>
            </a:r>
            <a:r>
              <a:rPr lang="vi-VN" b="1" dirty="0"/>
              <a:t> nhanh </a:t>
            </a:r>
            <a:r>
              <a:rPr lang="vi-VN" b="1" dirty="0" err="1"/>
              <a:t>chóng</a:t>
            </a:r>
            <a:r>
              <a:rPr lang="vi-VN" b="1" dirty="0"/>
              <a:t>:</a:t>
            </a:r>
            <a:r>
              <a:rPr lang="vi-VN" dirty="0"/>
              <a:t> </a:t>
            </a:r>
            <a:r>
              <a:rPr lang="vi-VN" dirty="0" err="1"/>
              <a:t>Dễ</a:t>
            </a:r>
            <a:r>
              <a:rPr lang="vi-VN" dirty="0"/>
              <a:t> </a:t>
            </a:r>
            <a:r>
              <a:rPr lang="vi-VN" dirty="0" err="1"/>
              <a:t>dàng</a:t>
            </a:r>
            <a:r>
              <a:rPr lang="vi-VN" dirty="0"/>
              <a:t> </a:t>
            </a:r>
            <a:r>
              <a:rPr lang="vi-VN" dirty="0" err="1"/>
              <a:t>thực</a:t>
            </a:r>
            <a:r>
              <a:rPr lang="vi-VN" dirty="0"/>
              <a:t> </a:t>
            </a:r>
            <a:r>
              <a:rPr lang="vi-VN" dirty="0" err="1"/>
              <a:t>hiện</a:t>
            </a:r>
            <a:r>
              <a:rPr lang="vi-VN" dirty="0"/>
              <a:t> </a:t>
            </a:r>
            <a:r>
              <a:rPr lang="vi-VN" dirty="0" err="1"/>
              <a:t>và</a:t>
            </a:r>
            <a:r>
              <a:rPr lang="vi-VN" dirty="0"/>
              <a:t> không yêu </a:t>
            </a:r>
            <a:r>
              <a:rPr lang="vi-VN" dirty="0" err="1"/>
              <a:t>cầu</a:t>
            </a:r>
            <a:r>
              <a:rPr lang="vi-VN" dirty="0"/>
              <a:t> </a:t>
            </a:r>
            <a:r>
              <a:rPr lang="vi-VN" dirty="0" err="1"/>
              <a:t>nhiều</a:t>
            </a:r>
            <a:r>
              <a:rPr lang="vi-VN" dirty="0"/>
              <a:t> </a:t>
            </a:r>
            <a:r>
              <a:rPr lang="vi-VN" dirty="0" err="1"/>
              <a:t>tính</a:t>
            </a:r>
            <a:r>
              <a:rPr lang="vi-VN" dirty="0"/>
              <a:t> </a:t>
            </a:r>
            <a:r>
              <a:rPr lang="vi-VN" dirty="0" err="1"/>
              <a:t>toán</a:t>
            </a:r>
            <a:r>
              <a:rPr lang="vi-VN" dirty="0"/>
              <a:t> </a:t>
            </a:r>
            <a:r>
              <a:rPr lang="vi-VN" dirty="0" err="1"/>
              <a:t>phức</a:t>
            </a:r>
            <a:r>
              <a:rPr lang="vi-VN" dirty="0"/>
              <a:t> </a:t>
            </a:r>
            <a:r>
              <a:rPr lang="vi-VN" dirty="0" err="1"/>
              <a:t>tạp</a:t>
            </a:r>
            <a:r>
              <a:rPr lang="vi-VN" dirty="0"/>
              <a:t>.</a:t>
            </a:r>
            <a:endParaRPr lang="vi-VN" dirty="0"/>
          </a:p>
          <a:p>
            <a:r>
              <a:rPr lang="vi-VN" b="1" dirty="0"/>
              <a:t>Không </a:t>
            </a:r>
            <a:r>
              <a:rPr lang="vi-VN" b="1" dirty="0" err="1"/>
              <a:t>mất</a:t>
            </a:r>
            <a:r>
              <a:rPr lang="vi-VN" b="1" dirty="0"/>
              <a:t> thông tin:</a:t>
            </a:r>
            <a:r>
              <a:rPr lang="vi-VN" dirty="0"/>
              <a:t> Không </a:t>
            </a:r>
            <a:r>
              <a:rPr lang="vi-VN" dirty="0" err="1"/>
              <a:t>làm</a:t>
            </a:r>
            <a:r>
              <a:rPr lang="vi-VN" dirty="0"/>
              <a:t> </a:t>
            </a:r>
            <a:r>
              <a:rPr lang="vi-VN" dirty="0" err="1"/>
              <a:t>mất</a:t>
            </a:r>
            <a:r>
              <a:rPr lang="vi-VN" dirty="0"/>
              <a:t> </a:t>
            </a:r>
            <a:r>
              <a:rPr lang="vi-VN" dirty="0" err="1"/>
              <a:t>bất</a:t>
            </a:r>
            <a:r>
              <a:rPr lang="vi-VN" dirty="0"/>
              <a:t> </a:t>
            </a:r>
            <a:r>
              <a:rPr lang="vi-VN" dirty="0" err="1"/>
              <a:t>kỳ</a:t>
            </a:r>
            <a:r>
              <a:rPr lang="vi-VN" dirty="0"/>
              <a:t> </a:t>
            </a:r>
            <a:r>
              <a:rPr lang="vi-VN" dirty="0" err="1"/>
              <a:t>mẫu</a:t>
            </a:r>
            <a:r>
              <a:rPr lang="vi-VN" dirty="0"/>
              <a:t> </a:t>
            </a:r>
            <a:r>
              <a:rPr lang="vi-VN" dirty="0" err="1"/>
              <a:t>nào</a:t>
            </a:r>
            <a:r>
              <a:rPr lang="vi-VN" dirty="0"/>
              <a:t> trong </a:t>
            </a:r>
            <a:r>
              <a:rPr lang="vi-VN" dirty="0" err="1"/>
              <a:t>tập</a:t>
            </a:r>
            <a:r>
              <a:rPr lang="vi-VN" dirty="0"/>
              <a:t> </a:t>
            </a:r>
            <a:r>
              <a:rPr lang="vi-VN" dirty="0" err="1"/>
              <a:t>dữ</a:t>
            </a:r>
            <a:r>
              <a:rPr lang="vi-VN" dirty="0"/>
              <a:t> </a:t>
            </a:r>
            <a:r>
              <a:rPr lang="vi-VN" dirty="0" err="1"/>
              <a:t>liệu</a:t>
            </a:r>
            <a:r>
              <a:rPr lang="vi-VN" dirty="0"/>
              <a:t> </a:t>
            </a:r>
            <a:r>
              <a:rPr lang="vi-VN" dirty="0" err="1"/>
              <a:t>gốc</a:t>
            </a:r>
            <a:r>
              <a:rPr lang="vi-VN" dirty="0"/>
              <a:t>, </a:t>
            </a:r>
            <a:r>
              <a:rPr lang="vi-VN" dirty="0" err="1"/>
              <a:t>mà</a:t>
            </a:r>
            <a:r>
              <a:rPr lang="vi-VN" dirty="0"/>
              <a:t> </a:t>
            </a:r>
            <a:r>
              <a:rPr lang="vi-VN" dirty="0" err="1"/>
              <a:t>chỉ</a:t>
            </a:r>
            <a:r>
              <a:rPr lang="vi-VN" dirty="0"/>
              <a:t> thêm </a:t>
            </a:r>
            <a:r>
              <a:rPr lang="vi-VN" dirty="0" err="1"/>
              <a:t>vào</a:t>
            </a:r>
            <a:r>
              <a:rPr lang="vi-VN" dirty="0"/>
              <a:t> </a:t>
            </a:r>
            <a:r>
              <a:rPr lang="vi-VN" dirty="0" err="1"/>
              <a:t>các</a:t>
            </a:r>
            <a:r>
              <a:rPr lang="vi-VN" dirty="0"/>
              <a:t> </a:t>
            </a:r>
            <a:r>
              <a:rPr lang="vi-VN" dirty="0" err="1"/>
              <a:t>bản</a:t>
            </a:r>
            <a:r>
              <a:rPr lang="vi-VN" dirty="0"/>
              <a:t> sao.</a:t>
            </a:r>
            <a:endParaRPr lang="vi-VN" dirty="0"/>
          </a:p>
          <a:p>
            <a:r>
              <a:rPr lang="vi-VN" b="1" dirty="0" err="1"/>
              <a:t>Cải</a:t>
            </a:r>
            <a:r>
              <a:rPr lang="vi-VN" b="1" dirty="0"/>
              <a:t> </a:t>
            </a:r>
            <a:r>
              <a:rPr lang="vi-VN" b="1" dirty="0" err="1"/>
              <a:t>thiện</a:t>
            </a:r>
            <a:r>
              <a:rPr lang="vi-VN" b="1" dirty="0"/>
              <a:t> </a:t>
            </a:r>
            <a:r>
              <a:rPr lang="vi-VN" b="1" dirty="0" err="1"/>
              <a:t>hiệu</a:t>
            </a:r>
            <a:r>
              <a:rPr lang="vi-VN" b="1" dirty="0"/>
              <a:t> </a:t>
            </a:r>
            <a:r>
              <a:rPr lang="vi-VN" b="1" dirty="0" err="1"/>
              <a:t>suất</a:t>
            </a:r>
            <a:r>
              <a:rPr lang="vi-VN" b="1" dirty="0"/>
              <a:t>:</a:t>
            </a:r>
            <a:r>
              <a:rPr lang="vi-VN" dirty="0"/>
              <a:t> </a:t>
            </a:r>
            <a:r>
              <a:rPr lang="vi-VN" dirty="0" err="1"/>
              <a:t>Có</a:t>
            </a:r>
            <a:r>
              <a:rPr lang="vi-VN" dirty="0"/>
              <a:t> </a:t>
            </a:r>
            <a:r>
              <a:rPr lang="vi-VN" dirty="0" err="1"/>
              <a:t>thể</a:t>
            </a:r>
            <a:r>
              <a:rPr lang="vi-VN" dirty="0"/>
              <a:t> </a:t>
            </a:r>
            <a:r>
              <a:rPr lang="vi-VN" dirty="0" err="1"/>
              <a:t>cải</a:t>
            </a:r>
            <a:r>
              <a:rPr lang="vi-VN" dirty="0"/>
              <a:t> </a:t>
            </a:r>
            <a:r>
              <a:rPr lang="vi-VN" dirty="0" err="1"/>
              <a:t>thiện</a:t>
            </a:r>
            <a:r>
              <a:rPr lang="vi-VN" dirty="0"/>
              <a:t> </a:t>
            </a:r>
            <a:r>
              <a:rPr lang="vi-VN" dirty="0" err="1"/>
              <a:t>độ</a:t>
            </a:r>
            <a:r>
              <a:rPr lang="vi-VN" dirty="0"/>
              <a:t> </a:t>
            </a:r>
            <a:r>
              <a:rPr lang="vi-VN" dirty="0" err="1"/>
              <a:t>chính</a:t>
            </a:r>
            <a:r>
              <a:rPr lang="vi-VN" dirty="0"/>
              <a:t> </a:t>
            </a:r>
            <a:r>
              <a:rPr lang="vi-VN" dirty="0" err="1"/>
              <a:t>xác</a:t>
            </a:r>
            <a:r>
              <a:rPr lang="vi-VN" dirty="0"/>
              <a:t> </a:t>
            </a:r>
            <a:r>
              <a:rPr lang="vi-VN" dirty="0" err="1"/>
              <a:t>của</a:t>
            </a:r>
            <a:r>
              <a:rPr lang="vi-VN" dirty="0"/>
              <a:t> mô </a:t>
            </a:r>
            <a:r>
              <a:rPr lang="vi-VN" dirty="0" err="1"/>
              <a:t>hình</a:t>
            </a:r>
            <a:r>
              <a:rPr lang="vi-VN" dirty="0"/>
              <a:t> </a:t>
            </a:r>
            <a:r>
              <a:rPr lang="vi-VN" dirty="0" err="1"/>
              <a:t>đối</a:t>
            </a:r>
            <a:r>
              <a:rPr lang="vi-VN" dirty="0"/>
              <a:t> </a:t>
            </a:r>
            <a:r>
              <a:rPr lang="vi-VN" dirty="0" err="1"/>
              <a:t>với</a:t>
            </a:r>
            <a:r>
              <a:rPr lang="vi-VN" dirty="0"/>
              <a:t> </a:t>
            </a:r>
            <a:r>
              <a:rPr lang="vi-VN" dirty="0" err="1"/>
              <a:t>lớp</a:t>
            </a:r>
            <a:r>
              <a:rPr lang="vi-VN" dirty="0"/>
              <a:t> </a:t>
            </a:r>
            <a:r>
              <a:rPr lang="vi-VN" dirty="0" err="1"/>
              <a:t>thiểu</a:t>
            </a:r>
            <a:r>
              <a:rPr lang="vi-VN" dirty="0"/>
              <a:t> </a:t>
            </a:r>
            <a:r>
              <a:rPr lang="vi-VN" dirty="0" err="1"/>
              <a:t>số</a:t>
            </a:r>
            <a:r>
              <a:rPr lang="vi-VN" dirty="0"/>
              <a:t>.</a:t>
            </a:r>
            <a:endParaRPr lang="vi-VN" dirty="0"/>
          </a:p>
          <a:p>
            <a:r>
              <a:rPr lang="vi-VN" b="1" dirty="0"/>
              <a:t>c. </a:t>
            </a:r>
            <a:r>
              <a:rPr lang="vi-VN" b="1" dirty="0" err="1"/>
              <a:t>Nhược</a:t>
            </a:r>
            <a:r>
              <a:rPr lang="vi-VN" b="1" dirty="0"/>
              <a:t> </a:t>
            </a:r>
            <a:r>
              <a:rPr lang="vi-VN" b="1" dirty="0" err="1"/>
              <a:t>điểm</a:t>
            </a:r>
            <a:r>
              <a:rPr lang="vi-VN" b="1" dirty="0"/>
              <a:t>:</a:t>
            </a:r>
            <a:endParaRPr lang="vi-VN" dirty="0"/>
          </a:p>
          <a:p>
            <a:r>
              <a:rPr lang="vi-VN" b="1" dirty="0" err="1"/>
              <a:t>Overfitting</a:t>
            </a:r>
            <a:r>
              <a:rPr lang="vi-VN" b="1" dirty="0"/>
              <a:t>:</a:t>
            </a:r>
            <a:r>
              <a:rPr lang="vi-VN" dirty="0"/>
              <a:t> Do </a:t>
            </a:r>
            <a:r>
              <a:rPr lang="vi-VN" dirty="0" err="1"/>
              <a:t>các</a:t>
            </a:r>
            <a:r>
              <a:rPr lang="vi-VN" dirty="0"/>
              <a:t> </a:t>
            </a:r>
            <a:r>
              <a:rPr lang="vi-VN" dirty="0" err="1"/>
              <a:t>mẫu</a:t>
            </a:r>
            <a:r>
              <a:rPr lang="vi-VN" dirty="0"/>
              <a:t> </a:t>
            </a:r>
            <a:r>
              <a:rPr lang="vi-VN" dirty="0" err="1"/>
              <a:t>thiểu</a:t>
            </a:r>
            <a:r>
              <a:rPr lang="vi-VN" dirty="0"/>
              <a:t> </a:t>
            </a:r>
            <a:r>
              <a:rPr lang="vi-VN" dirty="0" err="1"/>
              <a:t>số</a:t>
            </a:r>
            <a:r>
              <a:rPr lang="vi-VN" dirty="0"/>
              <a:t> </a:t>
            </a:r>
            <a:r>
              <a:rPr lang="vi-VN" dirty="0" err="1"/>
              <a:t>được</a:t>
            </a:r>
            <a:r>
              <a:rPr lang="vi-VN" dirty="0"/>
              <a:t> sao </a:t>
            </a:r>
            <a:r>
              <a:rPr lang="vi-VN" dirty="0" err="1"/>
              <a:t>chép</a:t>
            </a:r>
            <a:r>
              <a:rPr lang="vi-VN" dirty="0"/>
              <a:t>, mô </a:t>
            </a:r>
            <a:r>
              <a:rPr lang="vi-VN" dirty="0" err="1"/>
              <a:t>hình</a:t>
            </a:r>
            <a:r>
              <a:rPr lang="vi-VN" dirty="0"/>
              <a:t> </a:t>
            </a:r>
            <a:r>
              <a:rPr lang="vi-VN" dirty="0" err="1"/>
              <a:t>có</a:t>
            </a:r>
            <a:r>
              <a:rPr lang="vi-VN" dirty="0"/>
              <a:t> </a:t>
            </a:r>
            <a:r>
              <a:rPr lang="vi-VN" dirty="0" err="1"/>
              <a:t>thể</a:t>
            </a:r>
            <a:r>
              <a:rPr lang="vi-VN" dirty="0"/>
              <a:t> </a:t>
            </a:r>
            <a:r>
              <a:rPr lang="vi-VN" dirty="0" err="1"/>
              <a:t>dễ</a:t>
            </a:r>
            <a:r>
              <a:rPr lang="vi-VN" dirty="0"/>
              <a:t> </a:t>
            </a:r>
            <a:r>
              <a:rPr lang="vi-VN" dirty="0" err="1"/>
              <a:t>dàng</a:t>
            </a:r>
            <a:r>
              <a:rPr lang="vi-VN" dirty="0"/>
              <a:t> </a:t>
            </a:r>
            <a:r>
              <a:rPr lang="vi-VN" dirty="0" err="1"/>
              <a:t>học</a:t>
            </a:r>
            <a:r>
              <a:rPr lang="vi-VN" dirty="0"/>
              <a:t> </a:t>
            </a:r>
            <a:r>
              <a:rPr lang="vi-VN" dirty="0" err="1"/>
              <a:t>thuộc</a:t>
            </a:r>
            <a:r>
              <a:rPr lang="vi-VN" dirty="0"/>
              <a:t> </a:t>
            </a:r>
            <a:r>
              <a:rPr lang="vi-VN" dirty="0" err="1"/>
              <a:t>các</a:t>
            </a:r>
            <a:r>
              <a:rPr lang="vi-VN" dirty="0"/>
              <a:t> </a:t>
            </a:r>
            <a:r>
              <a:rPr lang="vi-VN" dirty="0" err="1"/>
              <a:t>mẫu</a:t>
            </a:r>
            <a:r>
              <a:rPr lang="vi-VN" dirty="0"/>
              <a:t> </a:t>
            </a:r>
            <a:r>
              <a:rPr lang="vi-VN" dirty="0" err="1"/>
              <a:t>này</a:t>
            </a:r>
            <a:r>
              <a:rPr lang="vi-VN" dirty="0"/>
              <a:t>, </a:t>
            </a:r>
            <a:r>
              <a:rPr lang="vi-VN" dirty="0" err="1"/>
              <a:t>dẫn</a:t>
            </a:r>
            <a:r>
              <a:rPr lang="vi-VN" dirty="0"/>
              <a:t> </a:t>
            </a:r>
            <a:r>
              <a:rPr lang="vi-VN" dirty="0" err="1"/>
              <a:t>đến</a:t>
            </a:r>
            <a:r>
              <a:rPr lang="vi-VN" dirty="0"/>
              <a:t> </a:t>
            </a:r>
            <a:r>
              <a:rPr lang="vi-VN" dirty="0" err="1"/>
              <a:t>overfitting</a:t>
            </a:r>
            <a:r>
              <a:rPr lang="vi-VN" dirty="0"/>
              <a:t>.</a:t>
            </a:r>
            <a:endParaRPr lang="vi-VN" dirty="0"/>
          </a:p>
          <a:p>
            <a:r>
              <a:rPr lang="vi-VN" b="1" dirty="0"/>
              <a:t>Không </a:t>
            </a:r>
            <a:r>
              <a:rPr lang="vi-VN" b="1" dirty="0" err="1"/>
              <a:t>tạo</a:t>
            </a:r>
            <a:r>
              <a:rPr lang="vi-VN" b="1" dirty="0"/>
              <a:t> thêm thông tin </a:t>
            </a:r>
            <a:r>
              <a:rPr lang="vi-VN" b="1" dirty="0" err="1"/>
              <a:t>mới</a:t>
            </a:r>
            <a:r>
              <a:rPr lang="vi-VN" b="1" dirty="0"/>
              <a:t>:</a:t>
            </a:r>
            <a:r>
              <a:rPr lang="vi-VN" dirty="0"/>
              <a:t> </a:t>
            </a:r>
            <a:r>
              <a:rPr lang="vi-VN" dirty="0" err="1"/>
              <a:t>Kỹ</a:t>
            </a:r>
            <a:r>
              <a:rPr lang="vi-VN" dirty="0"/>
              <a:t> </a:t>
            </a:r>
            <a:r>
              <a:rPr lang="vi-VN" dirty="0" err="1"/>
              <a:t>thuật</a:t>
            </a:r>
            <a:r>
              <a:rPr lang="vi-VN" dirty="0"/>
              <a:t> </a:t>
            </a:r>
            <a:r>
              <a:rPr lang="vi-VN" dirty="0" err="1"/>
              <a:t>này</a:t>
            </a:r>
            <a:r>
              <a:rPr lang="vi-VN" dirty="0"/>
              <a:t> </a:t>
            </a:r>
            <a:r>
              <a:rPr lang="vi-VN" dirty="0" err="1"/>
              <a:t>chỉ</a:t>
            </a:r>
            <a:r>
              <a:rPr lang="vi-VN" dirty="0"/>
              <a:t> sao </a:t>
            </a:r>
            <a:r>
              <a:rPr lang="vi-VN" dirty="0" err="1"/>
              <a:t>chép</a:t>
            </a:r>
            <a:r>
              <a:rPr lang="vi-VN" dirty="0"/>
              <a:t> </a:t>
            </a:r>
            <a:r>
              <a:rPr lang="vi-VN" dirty="0" err="1"/>
              <a:t>lại</a:t>
            </a:r>
            <a:r>
              <a:rPr lang="vi-VN" dirty="0"/>
              <a:t> </a:t>
            </a:r>
            <a:r>
              <a:rPr lang="vi-VN" dirty="0" err="1"/>
              <a:t>dữ</a:t>
            </a:r>
            <a:r>
              <a:rPr lang="vi-VN" dirty="0"/>
              <a:t> </a:t>
            </a:r>
            <a:r>
              <a:rPr lang="vi-VN" dirty="0" err="1"/>
              <a:t>liệu</a:t>
            </a:r>
            <a:r>
              <a:rPr lang="vi-VN" dirty="0"/>
              <a:t> </a:t>
            </a:r>
            <a:r>
              <a:rPr lang="vi-VN" dirty="0" err="1"/>
              <a:t>hiện</a:t>
            </a:r>
            <a:r>
              <a:rPr lang="vi-VN" dirty="0"/>
              <a:t> </a:t>
            </a:r>
            <a:r>
              <a:rPr lang="vi-VN" dirty="0" err="1"/>
              <a:t>có</a:t>
            </a:r>
            <a:r>
              <a:rPr lang="vi-VN" dirty="0"/>
              <a:t>, không </a:t>
            </a:r>
            <a:r>
              <a:rPr lang="vi-VN" dirty="0" err="1"/>
              <a:t>tạo</a:t>
            </a:r>
            <a:r>
              <a:rPr lang="vi-VN" dirty="0"/>
              <a:t> ra </a:t>
            </a:r>
            <a:r>
              <a:rPr lang="vi-VN" dirty="0" err="1"/>
              <a:t>các</a:t>
            </a:r>
            <a:r>
              <a:rPr lang="vi-VN" dirty="0"/>
              <a:t> </a:t>
            </a:r>
            <a:r>
              <a:rPr lang="vi-VN" dirty="0" err="1"/>
              <a:t>mẫu</a:t>
            </a:r>
            <a:r>
              <a:rPr lang="vi-VN" dirty="0"/>
              <a:t> </a:t>
            </a:r>
            <a:r>
              <a:rPr lang="vi-VN" dirty="0" err="1"/>
              <a:t>mới</a:t>
            </a:r>
            <a:r>
              <a:rPr lang="vi-VN" dirty="0"/>
              <a:t> </a:t>
            </a:r>
            <a:r>
              <a:rPr lang="vi-VN" dirty="0" err="1"/>
              <a:t>có</a:t>
            </a:r>
            <a:r>
              <a:rPr lang="vi-VN" dirty="0"/>
              <a:t> ý </a:t>
            </a:r>
            <a:r>
              <a:rPr lang="vi-VN" dirty="0" err="1"/>
              <a:t>nghĩa</a:t>
            </a:r>
            <a:r>
              <a:rPr lang="vi-VN" dirty="0"/>
              <a:t> hơn.</a:t>
            </a:r>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1. </a:t>
            </a:r>
            <a:r>
              <a:rPr lang="vi-VN" b="1" dirty="0" err="1"/>
              <a:t>Chọn</a:t>
            </a:r>
            <a:r>
              <a:rPr lang="vi-VN" b="1" dirty="0"/>
              <a:t> </a:t>
            </a:r>
            <a:r>
              <a:rPr lang="vi-VN" b="1" dirty="0" err="1"/>
              <a:t>Ngẫu</a:t>
            </a:r>
            <a:r>
              <a:rPr lang="vi-VN" b="1" dirty="0"/>
              <a:t> Nhiên </a:t>
            </a:r>
            <a:r>
              <a:rPr lang="vi-VN" b="1" dirty="0" err="1"/>
              <a:t>Một</a:t>
            </a:r>
            <a:r>
              <a:rPr lang="vi-VN" b="1" dirty="0"/>
              <a:t> </a:t>
            </a:r>
            <a:r>
              <a:rPr lang="vi-VN" b="1" dirty="0" err="1"/>
              <a:t>Điểm</a:t>
            </a:r>
            <a:r>
              <a:rPr lang="vi-VN" b="1" dirty="0"/>
              <a:t> </a:t>
            </a:r>
            <a:r>
              <a:rPr lang="vi-VN" b="1" dirty="0" err="1"/>
              <a:t>Dữ</a:t>
            </a:r>
            <a:r>
              <a:rPr lang="vi-VN" b="1" dirty="0"/>
              <a:t> </a:t>
            </a:r>
            <a:r>
              <a:rPr lang="vi-VN" b="1" dirty="0" err="1"/>
              <a:t>Liệu</a:t>
            </a:r>
            <a:r>
              <a:rPr lang="vi-VN" b="1" dirty="0"/>
              <a:t> </a:t>
            </a:r>
            <a:r>
              <a:rPr lang="vi-VN" b="1" dirty="0" err="1"/>
              <a:t>Lớp</a:t>
            </a:r>
            <a:r>
              <a:rPr lang="vi-VN" b="1" dirty="0"/>
              <a:t> </a:t>
            </a:r>
            <a:r>
              <a:rPr lang="vi-VN" b="1" dirty="0" err="1"/>
              <a:t>Thiểu</a:t>
            </a:r>
            <a:r>
              <a:rPr lang="vi-VN" b="1" dirty="0"/>
              <a:t> </a:t>
            </a:r>
            <a:r>
              <a:rPr lang="vi-VN" b="1" dirty="0" err="1"/>
              <a:t>Số</a:t>
            </a:r>
            <a:r>
              <a:rPr lang="vi-VN" b="1" dirty="0"/>
              <a:t>:</a:t>
            </a:r>
            <a:endParaRPr lang="vi-VN" b="1" dirty="0"/>
          </a:p>
          <a:p>
            <a:r>
              <a:rPr lang="vi-VN" dirty="0"/>
              <a:t>SMOTE </a:t>
            </a:r>
            <a:r>
              <a:rPr lang="vi-VN" dirty="0" err="1"/>
              <a:t>bắt</a:t>
            </a:r>
            <a:r>
              <a:rPr lang="vi-VN" dirty="0"/>
              <a:t> </a:t>
            </a:r>
            <a:r>
              <a:rPr lang="vi-VN" dirty="0" err="1"/>
              <a:t>đầu</a:t>
            </a:r>
            <a:r>
              <a:rPr lang="vi-VN" dirty="0"/>
              <a:t> </a:t>
            </a:r>
            <a:r>
              <a:rPr lang="vi-VN" dirty="0" err="1"/>
              <a:t>bằng</a:t>
            </a:r>
            <a:r>
              <a:rPr lang="vi-VN" dirty="0"/>
              <a:t> </a:t>
            </a:r>
            <a:r>
              <a:rPr lang="vi-VN" dirty="0" err="1"/>
              <a:t>cách</a:t>
            </a:r>
            <a:r>
              <a:rPr lang="vi-VN" dirty="0"/>
              <a:t> </a:t>
            </a:r>
            <a:r>
              <a:rPr lang="vi-VN" dirty="0" err="1"/>
              <a:t>chọn</a:t>
            </a:r>
            <a:r>
              <a:rPr lang="vi-VN" dirty="0"/>
              <a:t> </a:t>
            </a:r>
            <a:r>
              <a:rPr lang="vi-VN" dirty="0" err="1"/>
              <a:t>ngẫu</a:t>
            </a:r>
            <a:r>
              <a:rPr lang="vi-VN" dirty="0"/>
              <a:t> nhiên </a:t>
            </a:r>
            <a:r>
              <a:rPr lang="vi-VN" dirty="0" err="1"/>
              <a:t>một</a:t>
            </a:r>
            <a:r>
              <a:rPr lang="vi-VN" dirty="0"/>
              <a:t> </a:t>
            </a:r>
            <a:r>
              <a:rPr lang="vi-VN" dirty="0" err="1"/>
              <a:t>điểm</a:t>
            </a:r>
            <a:r>
              <a:rPr lang="vi-VN" dirty="0"/>
              <a:t> </a:t>
            </a:r>
            <a:r>
              <a:rPr lang="vi-VN" dirty="0" err="1"/>
              <a:t>dữ</a:t>
            </a:r>
            <a:r>
              <a:rPr lang="vi-VN" dirty="0"/>
              <a:t> </a:t>
            </a:r>
            <a:r>
              <a:rPr lang="vi-VN" dirty="0" err="1"/>
              <a:t>liệu</a:t>
            </a:r>
            <a:r>
              <a:rPr lang="vi-VN" dirty="0"/>
              <a:t> trong </a:t>
            </a:r>
            <a:r>
              <a:rPr lang="vi-VN" dirty="0" err="1"/>
              <a:t>lớp</a:t>
            </a:r>
            <a:r>
              <a:rPr lang="vi-VN" dirty="0"/>
              <a:t> </a:t>
            </a:r>
            <a:r>
              <a:rPr lang="vi-VN" dirty="0" err="1"/>
              <a:t>thiểu</a:t>
            </a:r>
            <a:r>
              <a:rPr lang="vi-VN" dirty="0"/>
              <a:t> </a:t>
            </a:r>
            <a:r>
              <a:rPr lang="vi-VN" dirty="0" err="1"/>
              <a:t>số</a:t>
            </a:r>
            <a:r>
              <a:rPr lang="vi-VN" dirty="0"/>
              <a:t>, </a:t>
            </a:r>
            <a:r>
              <a:rPr lang="vi-VN" dirty="0" err="1"/>
              <a:t>gọi</a:t>
            </a:r>
            <a:r>
              <a:rPr lang="vi-VN" dirty="0"/>
              <a:t> </a:t>
            </a:r>
            <a:r>
              <a:rPr lang="vi-VN" dirty="0" err="1"/>
              <a:t>là</a:t>
            </a:r>
            <a:r>
              <a:rPr lang="vi-VN" dirty="0"/>
              <a:t> </a:t>
            </a:r>
            <a:r>
              <a:rPr lang="vi-VN" dirty="0" err="1"/>
              <a:t>điểm</a:t>
            </a:r>
            <a:r>
              <a:rPr lang="vi-VN" dirty="0"/>
              <a:t> </a:t>
            </a:r>
            <a:r>
              <a:rPr lang="vi-VN" dirty="0" err="1"/>
              <a:t>xix_ixi</a:t>
            </a:r>
            <a:r>
              <a:rPr lang="vi-VN" dirty="0"/>
              <a:t>​.</a:t>
            </a:r>
            <a:endParaRPr lang="vi-VN" dirty="0"/>
          </a:p>
          <a:p>
            <a:r>
              <a:rPr lang="vi-VN" b="1" dirty="0"/>
              <a:t>2. </a:t>
            </a:r>
            <a:r>
              <a:rPr lang="vi-VN" b="1" dirty="0" err="1"/>
              <a:t>Xác</a:t>
            </a:r>
            <a:r>
              <a:rPr lang="vi-VN" b="1" dirty="0"/>
              <a:t> </a:t>
            </a:r>
            <a:r>
              <a:rPr lang="vi-VN" b="1" dirty="0" err="1"/>
              <a:t>Định</a:t>
            </a:r>
            <a:r>
              <a:rPr lang="vi-VN" b="1" dirty="0"/>
              <a:t> </a:t>
            </a:r>
            <a:r>
              <a:rPr lang="vi-VN" b="1" dirty="0" err="1"/>
              <a:t>Hàng</a:t>
            </a:r>
            <a:r>
              <a:rPr lang="vi-VN" b="1" dirty="0"/>
              <a:t> </a:t>
            </a:r>
            <a:r>
              <a:rPr lang="vi-VN" b="1" dirty="0" err="1"/>
              <a:t>Xóm</a:t>
            </a:r>
            <a:r>
              <a:rPr lang="vi-VN" b="1" dirty="0"/>
              <a:t> </a:t>
            </a:r>
            <a:r>
              <a:rPr lang="vi-VN" b="1" dirty="0" err="1"/>
              <a:t>Gần</a:t>
            </a:r>
            <a:r>
              <a:rPr lang="vi-VN" b="1" dirty="0"/>
              <a:t> </a:t>
            </a:r>
            <a:r>
              <a:rPr lang="vi-VN" b="1" dirty="0" err="1"/>
              <a:t>Nhất</a:t>
            </a:r>
            <a:r>
              <a:rPr lang="vi-VN" b="1" dirty="0"/>
              <a:t>:</a:t>
            </a:r>
            <a:endParaRPr lang="vi-VN" b="1" dirty="0"/>
          </a:p>
          <a:p>
            <a:r>
              <a:rPr lang="vi-VN" dirty="0"/>
              <a:t>Sau </a:t>
            </a:r>
            <a:r>
              <a:rPr lang="vi-VN" dirty="0" err="1"/>
              <a:t>đó</a:t>
            </a:r>
            <a:r>
              <a:rPr lang="vi-VN" dirty="0"/>
              <a:t>, SMOTE </a:t>
            </a:r>
            <a:r>
              <a:rPr lang="vi-VN" dirty="0" err="1"/>
              <a:t>tìm</a:t>
            </a:r>
            <a:r>
              <a:rPr lang="vi-VN" dirty="0"/>
              <a:t> </a:t>
            </a:r>
            <a:r>
              <a:rPr lang="vi-VN" dirty="0" err="1"/>
              <a:t>một</a:t>
            </a:r>
            <a:r>
              <a:rPr lang="vi-VN" dirty="0"/>
              <a:t> </a:t>
            </a:r>
            <a:r>
              <a:rPr lang="vi-VN" dirty="0" err="1"/>
              <a:t>số</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hàng</a:t>
            </a:r>
            <a:r>
              <a:rPr lang="vi-VN" dirty="0"/>
              <a:t> </a:t>
            </a:r>
            <a:r>
              <a:rPr lang="vi-VN" dirty="0" err="1"/>
              <a:t>xóm</a:t>
            </a:r>
            <a:r>
              <a:rPr lang="vi-VN" dirty="0"/>
              <a:t> </a:t>
            </a:r>
            <a:r>
              <a:rPr lang="vi-VN" dirty="0" err="1"/>
              <a:t>gần</a:t>
            </a:r>
            <a:r>
              <a:rPr lang="vi-VN" dirty="0"/>
              <a:t> </a:t>
            </a:r>
            <a:r>
              <a:rPr lang="vi-VN" dirty="0" err="1"/>
              <a:t>nhất</a:t>
            </a:r>
            <a:r>
              <a:rPr lang="vi-VN" dirty="0"/>
              <a:t> </a:t>
            </a:r>
            <a:r>
              <a:rPr lang="vi-VN" dirty="0" err="1"/>
              <a:t>của</a:t>
            </a:r>
            <a:r>
              <a:rPr lang="vi-VN" dirty="0"/>
              <a:t> </a:t>
            </a:r>
            <a:r>
              <a:rPr lang="vi-VN" dirty="0" err="1"/>
              <a:t>xix_ixi</a:t>
            </a:r>
            <a:r>
              <a:rPr lang="vi-VN" dirty="0"/>
              <a:t>​ trong </a:t>
            </a:r>
            <a:r>
              <a:rPr lang="vi-VN" dirty="0" err="1"/>
              <a:t>cùng</a:t>
            </a:r>
            <a:r>
              <a:rPr lang="vi-VN" dirty="0"/>
              <a:t> </a:t>
            </a:r>
            <a:r>
              <a:rPr lang="vi-VN" dirty="0" err="1"/>
              <a:t>lớp</a:t>
            </a:r>
            <a:r>
              <a:rPr lang="vi-VN" dirty="0"/>
              <a:t> </a:t>
            </a:r>
            <a:r>
              <a:rPr lang="vi-VN" dirty="0" err="1"/>
              <a:t>thiểu</a:t>
            </a:r>
            <a:r>
              <a:rPr lang="vi-VN" dirty="0"/>
              <a:t> </a:t>
            </a:r>
            <a:r>
              <a:rPr lang="vi-VN" dirty="0" err="1"/>
              <a:t>số</a:t>
            </a:r>
            <a:r>
              <a:rPr lang="vi-VN" dirty="0"/>
              <a:t> (</a:t>
            </a:r>
            <a:r>
              <a:rPr lang="vi-VN" dirty="0" err="1"/>
              <a:t>thường</a:t>
            </a:r>
            <a:r>
              <a:rPr lang="vi-VN" dirty="0"/>
              <a:t> </a:t>
            </a:r>
            <a:r>
              <a:rPr lang="vi-VN" dirty="0" err="1"/>
              <a:t>sử</a:t>
            </a:r>
            <a:r>
              <a:rPr lang="vi-VN" dirty="0"/>
              <a:t> </a:t>
            </a:r>
            <a:r>
              <a:rPr lang="vi-VN" dirty="0" err="1"/>
              <a:t>dụng</a:t>
            </a:r>
            <a:r>
              <a:rPr lang="vi-VN" dirty="0"/>
              <a:t> phương </a:t>
            </a:r>
            <a:r>
              <a:rPr lang="vi-VN" dirty="0" err="1"/>
              <a:t>pháp</a:t>
            </a:r>
            <a:r>
              <a:rPr lang="vi-VN" dirty="0"/>
              <a:t> k-</a:t>
            </a:r>
            <a:r>
              <a:rPr lang="vi-VN" dirty="0" err="1"/>
              <a:t>nearest</a:t>
            </a:r>
            <a:r>
              <a:rPr lang="vi-VN" dirty="0"/>
              <a:t> </a:t>
            </a:r>
            <a:r>
              <a:rPr lang="vi-VN" dirty="0" err="1"/>
              <a:t>neighbors</a:t>
            </a:r>
            <a:r>
              <a:rPr lang="vi-VN" dirty="0"/>
              <a:t>, </a:t>
            </a:r>
            <a:r>
              <a:rPr lang="vi-VN" dirty="0" err="1"/>
              <a:t>với</a:t>
            </a:r>
            <a:r>
              <a:rPr lang="vi-VN" dirty="0"/>
              <a:t> </a:t>
            </a:r>
            <a:r>
              <a:rPr lang="vi-VN" dirty="0" err="1"/>
              <a:t>kkk</a:t>
            </a:r>
            <a:r>
              <a:rPr lang="vi-VN" dirty="0"/>
              <a:t> </a:t>
            </a:r>
            <a:r>
              <a:rPr lang="vi-VN" dirty="0" err="1"/>
              <a:t>là</a:t>
            </a:r>
            <a:r>
              <a:rPr lang="vi-VN" dirty="0"/>
              <a:t> </a:t>
            </a:r>
            <a:r>
              <a:rPr lang="vi-VN" dirty="0" err="1"/>
              <a:t>số</a:t>
            </a:r>
            <a:r>
              <a:rPr lang="vi-VN" dirty="0"/>
              <a:t> </a:t>
            </a:r>
            <a:r>
              <a:rPr lang="vi-VN" dirty="0" err="1"/>
              <a:t>lượng</a:t>
            </a:r>
            <a:r>
              <a:rPr lang="vi-VN" dirty="0"/>
              <a:t> </a:t>
            </a:r>
            <a:r>
              <a:rPr lang="vi-VN" dirty="0" err="1"/>
              <a:t>hàng</a:t>
            </a:r>
            <a:r>
              <a:rPr lang="vi-VN" dirty="0"/>
              <a:t> </a:t>
            </a:r>
            <a:r>
              <a:rPr lang="vi-VN" dirty="0" err="1"/>
              <a:t>xóm</a:t>
            </a:r>
            <a:r>
              <a:rPr lang="vi-VN" dirty="0"/>
              <a:t> </a:t>
            </a:r>
            <a:r>
              <a:rPr lang="vi-VN" dirty="0" err="1"/>
              <a:t>cần</a:t>
            </a:r>
            <a:r>
              <a:rPr lang="vi-VN" dirty="0"/>
              <a:t> </a:t>
            </a:r>
            <a:r>
              <a:rPr lang="vi-VN" dirty="0" err="1"/>
              <a:t>xác</a:t>
            </a:r>
            <a:r>
              <a:rPr lang="vi-VN" dirty="0"/>
              <a:t> </a:t>
            </a:r>
            <a:r>
              <a:rPr lang="vi-VN" dirty="0" err="1"/>
              <a:t>định</a:t>
            </a:r>
            <a:r>
              <a:rPr lang="vi-VN" dirty="0"/>
              <a:t>).</a:t>
            </a:r>
            <a:endParaRPr lang="vi-VN" dirty="0"/>
          </a:p>
          <a:p>
            <a:r>
              <a:rPr lang="vi-VN" b="1" dirty="0"/>
              <a:t>3. </a:t>
            </a:r>
            <a:r>
              <a:rPr lang="vi-VN" b="1" dirty="0" err="1"/>
              <a:t>Tạo</a:t>
            </a:r>
            <a:r>
              <a:rPr lang="vi-VN" b="1" dirty="0"/>
              <a:t> </a:t>
            </a:r>
            <a:r>
              <a:rPr lang="vi-VN" b="1" dirty="0" err="1"/>
              <a:t>Mẫu</a:t>
            </a:r>
            <a:r>
              <a:rPr lang="vi-VN" b="1" dirty="0"/>
              <a:t> </a:t>
            </a:r>
            <a:r>
              <a:rPr lang="vi-VN" b="1" dirty="0" err="1"/>
              <a:t>Tổng</a:t>
            </a:r>
            <a:r>
              <a:rPr lang="vi-VN" b="1" dirty="0"/>
              <a:t> </a:t>
            </a:r>
            <a:r>
              <a:rPr lang="vi-VN" b="1" dirty="0" err="1"/>
              <a:t>Hợp</a:t>
            </a:r>
            <a:r>
              <a:rPr lang="vi-VN" b="1" dirty="0"/>
              <a:t>:</a:t>
            </a:r>
            <a:endParaRPr lang="vi-VN" b="1" dirty="0"/>
          </a:p>
          <a:p>
            <a:r>
              <a:rPr lang="vi-VN" dirty="0"/>
              <a:t>SMOTE </a:t>
            </a:r>
            <a:r>
              <a:rPr lang="vi-VN" dirty="0" err="1"/>
              <a:t>chọn</a:t>
            </a:r>
            <a:r>
              <a:rPr lang="vi-VN" dirty="0"/>
              <a:t> </a:t>
            </a:r>
            <a:r>
              <a:rPr lang="vi-VN" dirty="0" err="1"/>
              <a:t>ngẫu</a:t>
            </a:r>
            <a:r>
              <a:rPr lang="vi-VN" dirty="0"/>
              <a:t> nhiên </a:t>
            </a:r>
            <a:r>
              <a:rPr lang="vi-VN" dirty="0" err="1"/>
              <a:t>một</a:t>
            </a:r>
            <a:r>
              <a:rPr lang="vi-VN" dirty="0"/>
              <a:t> trong </a:t>
            </a:r>
            <a:r>
              <a:rPr lang="vi-VN" dirty="0" err="1"/>
              <a:t>các</a:t>
            </a:r>
            <a:r>
              <a:rPr lang="vi-VN" dirty="0"/>
              <a:t> </a:t>
            </a:r>
            <a:r>
              <a:rPr lang="vi-VN" dirty="0" err="1"/>
              <a:t>hàng</a:t>
            </a:r>
            <a:r>
              <a:rPr lang="vi-VN" dirty="0"/>
              <a:t> </a:t>
            </a:r>
            <a:r>
              <a:rPr lang="vi-VN" dirty="0" err="1"/>
              <a:t>xóm</a:t>
            </a:r>
            <a:r>
              <a:rPr lang="vi-VN" dirty="0"/>
              <a:t> </a:t>
            </a:r>
            <a:r>
              <a:rPr lang="vi-VN" dirty="0" err="1"/>
              <a:t>gần</a:t>
            </a:r>
            <a:r>
              <a:rPr lang="vi-VN" dirty="0"/>
              <a:t> </a:t>
            </a:r>
            <a:r>
              <a:rPr lang="vi-VN" dirty="0" err="1"/>
              <a:t>nhất</a:t>
            </a:r>
            <a:r>
              <a:rPr lang="vi-VN" dirty="0"/>
              <a:t> </a:t>
            </a:r>
            <a:r>
              <a:rPr lang="vi-VN" dirty="0" err="1"/>
              <a:t>của</a:t>
            </a:r>
            <a:r>
              <a:rPr lang="vi-VN" dirty="0"/>
              <a:t> </a:t>
            </a:r>
            <a:r>
              <a:rPr lang="vi-VN" dirty="0" err="1"/>
              <a:t>xix_ixi</a:t>
            </a:r>
            <a:r>
              <a:rPr lang="vi-VN" dirty="0"/>
              <a:t>​, </a:t>
            </a:r>
            <a:r>
              <a:rPr lang="vi-VN" dirty="0" err="1"/>
              <a:t>gọi</a:t>
            </a:r>
            <a:r>
              <a:rPr lang="vi-VN" dirty="0"/>
              <a:t> </a:t>
            </a:r>
            <a:r>
              <a:rPr lang="vi-VN" dirty="0" err="1"/>
              <a:t>là</a:t>
            </a:r>
            <a:r>
              <a:rPr lang="vi-VN" dirty="0"/>
              <a:t> </a:t>
            </a:r>
            <a:r>
              <a:rPr lang="vi-VN" dirty="0" err="1"/>
              <a:t>điểm</a:t>
            </a:r>
            <a:r>
              <a:rPr lang="vi-VN" dirty="0"/>
              <a:t> </a:t>
            </a:r>
            <a:r>
              <a:rPr lang="vi-VN" dirty="0" err="1"/>
              <a:t>xnnx</a:t>
            </a:r>
            <a:r>
              <a:rPr lang="vi-VN" dirty="0"/>
              <a:t>_{</a:t>
            </a:r>
            <a:r>
              <a:rPr lang="vi-VN" dirty="0" err="1"/>
              <a:t>nn</a:t>
            </a:r>
            <a:r>
              <a:rPr lang="vi-VN" dirty="0"/>
              <a:t>}</a:t>
            </a:r>
            <a:r>
              <a:rPr lang="vi-VN" dirty="0" err="1"/>
              <a:t>xnn</a:t>
            </a:r>
            <a:r>
              <a:rPr lang="vi-VN" dirty="0"/>
              <a:t>​.</a:t>
            </a:r>
            <a:endParaRPr lang="vi-VN" dirty="0"/>
          </a:p>
          <a:p>
            <a:r>
              <a:rPr lang="vi-VN" dirty="0" err="1"/>
              <a:t>Một</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mới</a:t>
            </a:r>
            <a:r>
              <a:rPr lang="vi-VN" dirty="0"/>
              <a:t> (</a:t>
            </a:r>
            <a:r>
              <a:rPr lang="vi-VN" dirty="0" err="1"/>
              <a:t>mẫu</a:t>
            </a:r>
            <a:r>
              <a:rPr lang="vi-VN" dirty="0"/>
              <a:t> </a:t>
            </a:r>
            <a:r>
              <a:rPr lang="vi-VN" dirty="0" err="1"/>
              <a:t>tổng</a:t>
            </a:r>
            <a:r>
              <a:rPr lang="vi-VN" dirty="0"/>
              <a:t> </a:t>
            </a:r>
            <a:r>
              <a:rPr lang="vi-VN" dirty="0" err="1"/>
              <a:t>hợp</a:t>
            </a:r>
            <a:r>
              <a:rPr lang="vi-VN" dirty="0"/>
              <a:t>) </a:t>
            </a:r>
            <a:r>
              <a:rPr lang="vi-VN" dirty="0" err="1"/>
              <a:t>xnewx</a:t>
            </a:r>
            <a:r>
              <a:rPr lang="vi-VN" dirty="0"/>
              <a:t>_{</a:t>
            </a:r>
            <a:r>
              <a:rPr lang="vi-VN" dirty="0" err="1"/>
              <a:t>new</a:t>
            </a:r>
            <a:r>
              <a:rPr lang="vi-VN" dirty="0"/>
              <a:t>}</a:t>
            </a:r>
            <a:r>
              <a:rPr lang="vi-VN" dirty="0" err="1"/>
              <a:t>xnew</a:t>
            </a:r>
            <a:r>
              <a:rPr lang="vi-VN" dirty="0"/>
              <a:t>​ </a:t>
            </a:r>
            <a:r>
              <a:rPr lang="vi-VN" dirty="0" err="1"/>
              <a:t>được</a:t>
            </a:r>
            <a:r>
              <a:rPr lang="vi-VN" dirty="0"/>
              <a:t> </a:t>
            </a:r>
            <a:r>
              <a:rPr lang="vi-VN" dirty="0" err="1"/>
              <a:t>tạo</a:t>
            </a:r>
            <a:r>
              <a:rPr lang="vi-VN" dirty="0"/>
              <a:t> ra </a:t>
            </a:r>
            <a:r>
              <a:rPr lang="vi-VN" dirty="0" err="1"/>
              <a:t>bằng</a:t>
            </a:r>
            <a:r>
              <a:rPr lang="vi-VN" dirty="0"/>
              <a:t> </a:t>
            </a:r>
            <a:r>
              <a:rPr lang="vi-VN" dirty="0" err="1"/>
              <a:t>cách</a:t>
            </a:r>
            <a:r>
              <a:rPr lang="vi-VN" dirty="0"/>
              <a:t> </a:t>
            </a:r>
            <a:r>
              <a:rPr lang="vi-VN" dirty="0" err="1"/>
              <a:t>nội</a:t>
            </a:r>
            <a:r>
              <a:rPr lang="vi-VN" dirty="0"/>
              <a:t> suy </a:t>
            </a:r>
            <a:r>
              <a:rPr lang="vi-VN" dirty="0" err="1"/>
              <a:t>giữa</a:t>
            </a:r>
            <a:r>
              <a:rPr lang="vi-VN" dirty="0"/>
              <a:t> </a:t>
            </a:r>
            <a:r>
              <a:rPr lang="vi-VN" dirty="0" err="1"/>
              <a:t>xix_ixi</a:t>
            </a:r>
            <a:r>
              <a:rPr lang="vi-VN" dirty="0"/>
              <a:t>​ </a:t>
            </a:r>
            <a:r>
              <a:rPr lang="vi-VN" dirty="0" err="1"/>
              <a:t>và</a:t>
            </a:r>
            <a:r>
              <a:rPr lang="vi-VN" dirty="0"/>
              <a:t> </a:t>
            </a:r>
            <a:r>
              <a:rPr lang="vi-VN" dirty="0" err="1"/>
              <a:t>xnnx</a:t>
            </a:r>
            <a:r>
              <a:rPr lang="vi-VN" dirty="0"/>
              <a:t>_{</a:t>
            </a:r>
            <a:r>
              <a:rPr lang="vi-VN" dirty="0" err="1"/>
              <a:t>nn</a:t>
            </a:r>
            <a:r>
              <a:rPr lang="vi-VN" dirty="0"/>
              <a:t>}</a:t>
            </a:r>
            <a:r>
              <a:rPr lang="vi-VN" dirty="0" err="1"/>
              <a:t>xnn</a:t>
            </a:r>
            <a:r>
              <a:rPr lang="vi-VN" dirty="0"/>
              <a:t>​. Công </a:t>
            </a:r>
            <a:r>
              <a:rPr lang="vi-VN" dirty="0" err="1"/>
              <a:t>thức</a:t>
            </a:r>
            <a:r>
              <a:rPr lang="vi-VN" dirty="0"/>
              <a:t> </a:t>
            </a:r>
            <a:r>
              <a:rPr lang="vi-VN" dirty="0" err="1"/>
              <a:t>để</a:t>
            </a:r>
            <a:r>
              <a:rPr lang="vi-VN" dirty="0"/>
              <a:t> </a:t>
            </a:r>
            <a:r>
              <a:rPr lang="vi-VN" dirty="0" err="1"/>
              <a:t>tạo</a:t>
            </a:r>
            <a:r>
              <a:rPr lang="vi-VN" dirty="0"/>
              <a:t> ra </a:t>
            </a:r>
            <a:r>
              <a:rPr lang="vi-VN" dirty="0" err="1"/>
              <a:t>mẫu</a:t>
            </a:r>
            <a:r>
              <a:rPr lang="vi-VN" dirty="0"/>
              <a:t> </a:t>
            </a:r>
            <a:r>
              <a:rPr lang="vi-VN" dirty="0" err="1"/>
              <a:t>tổng</a:t>
            </a:r>
            <a:r>
              <a:rPr lang="vi-VN" dirty="0"/>
              <a:t> </a:t>
            </a:r>
            <a:r>
              <a:rPr lang="vi-VN" dirty="0" err="1"/>
              <a:t>hợp</a:t>
            </a:r>
            <a:r>
              <a:rPr lang="vi-VN" dirty="0"/>
              <a:t> </a:t>
            </a:r>
            <a:r>
              <a:rPr lang="vi-VN" dirty="0" err="1"/>
              <a:t>này</a:t>
            </a:r>
            <a:r>
              <a:rPr lang="vi-VN" dirty="0"/>
              <a:t> </a:t>
            </a:r>
            <a:r>
              <a:rPr lang="vi-VN" dirty="0" err="1"/>
              <a:t>là</a:t>
            </a:r>
            <a:r>
              <a:rPr lang="vi-VN" dirty="0"/>
              <a:t>: </a:t>
            </a:r>
            <a:r>
              <a:rPr lang="vi-VN" dirty="0" err="1"/>
              <a:t>xnew</a:t>
            </a:r>
            <a:r>
              <a:rPr lang="vi-VN" dirty="0"/>
              <a:t>=xi+</a:t>
            </a:r>
            <a:r>
              <a:rPr lang="el-GR" dirty="0"/>
              <a:t>λ⋅(</a:t>
            </a:r>
            <a:r>
              <a:rPr lang="vi-VN" dirty="0" err="1"/>
              <a:t>xnn</a:t>
            </a:r>
            <a:r>
              <a:rPr lang="vi-VN" dirty="0"/>
              <a:t>−xi)x_{</a:t>
            </a:r>
            <a:r>
              <a:rPr lang="vi-VN" dirty="0" err="1"/>
              <a:t>new</a:t>
            </a:r>
            <a:r>
              <a:rPr lang="vi-VN" dirty="0"/>
              <a:t>} = </a:t>
            </a:r>
            <a:r>
              <a:rPr lang="vi-VN" dirty="0" err="1"/>
              <a:t>x_i</a:t>
            </a:r>
            <a:r>
              <a:rPr lang="vi-VN" dirty="0"/>
              <a:t> + \</a:t>
            </a:r>
            <a:r>
              <a:rPr lang="vi-VN" dirty="0" err="1"/>
              <a:t>lambda</a:t>
            </a:r>
            <a:r>
              <a:rPr lang="vi-VN" dirty="0"/>
              <a:t> \</a:t>
            </a:r>
            <a:r>
              <a:rPr lang="vi-VN" dirty="0" err="1"/>
              <a:t>cdot</a:t>
            </a:r>
            <a:r>
              <a:rPr lang="vi-VN" dirty="0"/>
              <a:t> (x_{</a:t>
            </a:r>
            <a:r>
              <a:rPr lang="vi-VN" dirty="0" err="1"/>
              <a:t>nn</a:t>
            </a:r>
            <a:r>
              <a:rPr lang="vi-VN" dirty="0"/>
              <a:t>} - </a:t>
            </a:r>
            <a:r>
              <a:rPr lang="vi-VN" dirty="0" err="1"/>
              <a:t>x_i</a:t>
            </a:r>
            <a:r>
              <a:rPr lang="vi-VN" dirty="0"/>
              <a:t>)</a:t>
            </a:r>
            <a:r>
              <a:rPr lang="vi-VN" dirty="0" err="1"/>
              <a:t>xnew</a:t>
            </a:r>
            <a:r>
              <a:rPr lang="vi-VN" dirty="0"/>
              <a:t>​=xi​+</a:t>
            </a:r>
            <a:r>
              <a:rPr lang="el-GR" dirty="0"/>
              <a:t>λ⋅(</a:t>
            </a:r>
            <a:r>
              <a:rPr lang="vi-VN" dirty="0" err="1"/>
              <a:t>xnn</a:t>
            </a:r>
            <a:r>
              <a:rPr lang="vi-VN" dirty="0"/>
              <a:t>​−xi​) Trong </a:t>
            </a:r>
            <a:r>
              <a:rPr lang="vi-VN" dirty="0" err="1"/>
              <a:t>đó</a:t>
            </a:r>
            <a:r>
              <a:rPr lang="vi-VN" dirty="0"/>
              <a:t>:</a:t>
            </a:r>
            <a:endParaRPr lang="vi-VN" dirty="0"/>
          </a:p>
          <a:p>
            <a:pPr lvl="1"/>
            <a:r>
              <a:rPr lang="el-GR" dirty="0"/>
              <a:t>λ\</a:t>
            </a:r>
            <a:r>
              <a:rPr lang="vi-VN" dirty="0" err="1"/>
              <a:t>lambda</a:t>
            </a:r>
            <a:r>
              <a:rPr lang="el-GR" dirty="0"/>
              <a:t>λ </a:t>
            </a:r>
            <a:r>
              <a:rPr lang="vi-VN" dirty="0" err="1"/>
              <a:t>là</a:t>
            </a:r>
            <a:r>
              <a:rPr lang="vi-VN" dirty="0"/>
              <a:t> </a:t>
            </a:r>
            <a:r>
              <a:rPr lang="vi-VN" dirty="0" err="1"/>
              <a:t>một</a:t>
            </a:r>
            <a:r>
              <a:rPr lang="vi-VN" dirty="0"/>
              <a:t> </a:t>
            </a:r>
            <a:r>
              <a:rPr lang="vi-VN" dirty="0" err="1"/>
              <a:t>số</a:t>
            </a:r>
            <a:r>
              <a:rPr lang="vi-VN" dirty="0"/>
              <a:t> </a:t>
            </a:r>
            <a:r>
              <a:rPr lang="vi-VN" dirty="0" err="1"/>
              <a:t>ngẫu</a:t>
            </a:r>
            <a:r>
              <a:rPr lang="vi-VN" dirty="0"/>
              <a:t> nhiên trong </a:t>
            </a:r>
            <a:r>
              <a:rPr lang="vi-VN" dirty="0" err="1"/>
              <a:t>khoảng</a:t>
            </a:r>
            <a:r>
              <a:rPr lang="vi-VN" dirty="0"/>
              <a:t> [0,1][0, 1][0,1].</a:t>
            </a:r>
            <a:endParaRPr lang="vi-VN" dirty="0"/>
          </a:p>
          <a:p>
            <a:pPr lvl="1"/>
            <a:r>
              <a:rPr lang="vi-VN" dirty="0" err="1"/>
              <a:t>xnn−xix</a:t>
            </a:r>
            <a:r>
              <a:rPr lang="vi-VN" dirty="0"/>
              <a:t>_{</a:t>
            </a:r>
            <a:r>
              <a:rPr lang="vi-VN" dirty="0" err="1"/>
              <a:t>nn</a:t>
            </a:r>
            <a:r>
              <a:rPr lang="vi-VN" dirty="0"/>
              <a:t>} - </a:t>
            </a:r>
            <a:r>
              <a:rPr lang="vi-VN" dirty="0" err="1"/>
              <a:t>x_ixnn</a:t>
            </a:r>
            <a:r>
              <a:rPr lang="vi-VN" dirty="0"/>
              <a:t>​−xi​ </a:t>
            </a:r>
            <a:r>
              <a:rPr lang="vi-VN" dirty="0" err="1"/>
              <a:t>là</a:t>
            </a:r>
            <a:r>
              <a:rPr lang="vi-VN" dirty="0"/>
              <a:t> </a:t>
            </a:r>
            <a:r>
              <a:rPr lang="vi-VN" dirty="0" err="1"/>
              <a:t>vector</a:t>
            </a:r>
            <a:r>
              <a:rPr lang="vi-VN" dirty="0"/>
              <a:t> </a:t>
            </a:r>
            <a:r>
              <a:rPr lang="vi-VN" dirty="0" err="1"/>
              <a:t>chỉ</a:t>
            </a:r>
            <a:r>
              <a:rPr lang="vi-VN" dirty="0"/>
              <a:t> phương </a:t>
            </a:r>
            <a:r>
              <a:rPr lang="vi-VN" dirty="0" err="1"/>
              <a:t>từ</a:t>
            </a:r>
            <a:r>
              <a:rPr lang="vi-VN" dirty="0"/>
              <a:t> </a:t>
            </a:r>
            <a:r>
              <a:rPr lang="vi-VN" dirty="0" err="1"/>
              <a:t>xix_ixi</a:t>
            </a:r>
            <a:r>
              <a:rPr lang="vi-VN" dirty="0"/>
              <a:t>​ </a:t>
            </a:r>
            <a:r>
              <a:rPr lang="vi-VN" dirty="0" err="1"/>
              <a:t>đến</a:t>
            </a:r>
            <a:r>
              <a:rPr lang="vi-VN" dirty="0"/>
              <a:t> </a:t>
            </a:r>
            <a:r>
              <a:rPr lang="vi-VN" dirty="0" err="1"/>
              <a:t>xnnx</a:t>
            </a:r>
            <a:r>
              <a:rPr lang="vi-VN" dirty="0"/>
              <a:t>_{</a:t>
            </a:r>
            <a:r>
              <a:rPr lang="vi-VN" dirty="0" err="1"/>
              <a:t>nn</a:t>
            </a:r>
            <a:r>
              <a:rPr lang="vi-VN" dirty="0"/>
              <a:t>}</a:t>
            </a:r>
            <a:r>
              <a:rPr lang="vi-VN" dirty="0" err="1"/>
              <a:t>xnn</a:t>
            </a:r>
            <a:r>
              <a:rPr lang="vi-VN" dirty="0"/>
              <a:t>​.</a:t>
            </a:r>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1. </a:t>
            </a:r>
            <a:r>
              <a:rPr lang="vi-VN" b="1" dirty="0" err="1"/>
              <a:t>Chọn</a:t>
            </a:r>
            <a:r>
              <a:rPr lang="vi-VN" b="1" dirty="0"/>
              <a:t> </a:t>
            </a:r>
            <a:r>
              <a:rPr lang="vi-VN" b="1" dirty="0" err="1"/>
              <a:t>Ngẫu</a:t>
            </a:r>
            <a:r>
              <a:rPr lang="vi-VN" b="1" dirty="0"/>
              <a:t> Nhiên </a:t>
            </a:r>
            <a:r>
              <a:rPr lang="vi-VN" b="1" dirty="0" err="1"/>
              <a:t>Một</a:t>
            </a:r>
            <a:r>
              <a:rPr lang="vi-VN" b="1" dirty="0"/>
              <a:t> </a:t>
            </a:r>
            <a:r>
              <a:rPr lang="vi-VN" b="1" dirty="0" err="1"/>
              <a:t>Điểm</a:t>
            </a:r>
            <a:r>
              <a:rPr lang="vi-VN" b="1" dirty="0"/>
              <a:t> </a:t>
            </a:r>
            <a:r>
              <a:rPr lang="vi-VN" b="1" dirty="0" err="1"/>
              <a:t>Dữ</a:t>
            </a:r>
            <a:r>
              <a:rPr lang="vi-VN" b="1" dirty="0"/>
              <a:t> </a:t>
            </a:r>
            <a:r>
              <a:rPr lang="vi-VN" b="1" dirty="0" err="1"/>
              <a:t>Liệu</a:t>
            </a:r>
            <a:r>
              <a:rPr lang="vi-VN" b="1" dirty="0"/>
              <a:t> </a:t>
            </a:r>
            <a:r>
              <a:rPr lang="vi-VN" b="1" dirty="0" err="1"/>
              <a:t>Lớp</a:t>
            </a:r>
            <a:r>
              <a:rPr lang="vi-VN" b="1" dirty="0"/>
              <a:t> </a:t>
            </a:r>
            <a:r>
              <a:rPr lang="vi-VN" b="1" dirty="0" err="1"/>
              <a:t>Thiểu</a:t>
            </a:r>
            <a:r>
              <a:rPr lang="vi-VN" b="1" dirty="0"/>
              <a:t> </a:t>
            </a:r>
            <a:r>
              <a:rPr lang="vi-VN" b="1" dirty="0" err="1"/>
              <a:t>Số</a:t>
            </a:r>
            <a:r>
              <a:rPr lang="vi-VN" b="1" dirty="0"/>
              <a:t>:</a:t>
            </a:r>
            <a:endParaRPr lang="vi-VN" b="1" dirty="0"/>
          </a:p>
          <a:p>
            <a:r>
              <a:rPr lang="vi-VN" dirty="0"/>
              <a:t>SMOTE </a:t>
            </a:r>
            <a:r>
              <a:rPr lang="vi-VN" dirty="0" err="1"/>
              <a:t>bắt</a:t>
            </a:r>
            <a:r>
              <a:rPr lang="vi-VN" dirty="0"/>
              <a:t> </a:t>
            </a:r>
            <a:r>
              <a:rPr lang="vi-VN" dirty="0" err="1"/>
              <a:t>đầu</a:t>
            </a:r>
            <a:r>
              <a:rPr lang="vi-VN" dirty="0"/>
              <a:t> </a:t>
            </a:r>
            <a:r>
              <a:rPr lang="vi-VN" dirty="0" err="1"/>
              <a:t>bằng</a:t>
            </a:r>
            <a:r>
              <a:rPr lang="vi-VN" dirty="0"/>
              <a:t> </a:t>
            </a:r>
            <a:r>
              <a:rPr lang="vi-VN" dirty="0" err="1"/>
              <a:t>cách</a:t>
            </a:r>
            <a:r>
              <a:rPr lang="vi-VN" dirty="0"/>
              <a:t> </a:t>
            </a:r>
            <a:r>
              <a:rPr lang="vi-VN" dirty="0" err="1"/>
              <a:t>chọn</a:t>
            </a:r>
            <a:r>
              <a:rPr lang="vi-VN" dirty="0"/>
              <a:t> </a:t>
            </a:r>
            <a:r>
              <a:rPr lang="vi-VN" dirty="0" err="1"/>
              <a:t>ngẫu</a:t>
            </a:r>
            <a:r>
              <a:rPr lang="vi-VN" dirty="0"/>
              <a:t> nhiên </a:t>
            </a:r>
            <a:r>
              <a:rPr lang="vi-VN" dirty="0" err="1"/>
              <a:t>một</a:t>
            </a:r>
            <a:r>
              <a:rPr lang="vi-VN" dirty="0"/>
              <a:t> </a:t>
            </a:r>
            <a:r>
              <a:rPr lang="vi-VN" dirty="0" err="1"/>
              <a:t>điểm</a:t>
            </a:r>
            <a:r>
              <a:rPr lang="vi-VN" dirty="0"/>
              <a:t> </a:t>
            </a:r>
            <a:r>
              <a:rPr lang="vi-VN" dirty="0" err="1"/>
              <a:t>dữ</a:t>
            </a:r>
            <a:r>
              <a:rPr lang="vi-VN" dirty="0"/>
              <a:t> </a:t>
            </a:r>
            <a:r>
              <a:rPr lang="vi-VN" dirty="0" err="1"/>
              <a:t>liệu</a:t>
            </a:r>
            <a:r>
              <a:rPr lang="vi-VN" dirty="0"/>
              <a:t> trong </a:t>
            </a:r>
            <a:r>
              <a:rPr lang="vi-VN" dirty="0" err="1"/>
              <a:t>lớp</a:t>
            </a:r>
            <a:r>
              <a:rPr lang="vi-VN" dirty="0"/>
              <a:t> </a:t>
            </a:r>
            <a:r>
              <a:rPr lang="vi-VN" dirty="0" err="1"/>
              <a:t>thiểu</a:t>
            </a:r>
            <a:r>
              <a:rPr lang="vi-VN" dirty="0"/>
              <a:t> </a:t>
            </a:r>
            <a:r>
              <a:rPr lang="vi-VN" dirty="0" err="1"/>
              <a:t>số</a:t>
            </a:r>
            <a:r>
              <a:rPr lang="vi-VN" dirty="0"/>
              <a:t>, </a:t>
            </a:r>
            <a:r>
              <a:rPr lang="vi-VN" dirty="0" err="1"/>
              <a:t>gọi</a:t>
            </a:r>
            <a:r>
              <a:rPr lang="vi-VN" dirty="0"/>
              <a:t> </a:t>
            </a:r>
            <a:r>
              <a:rPr lang="vi-VN" dirty="0" err="1"/>
              <a:t>là</a:t>
            </a:r>
            <a:r>
              <a:rPr lang="vi-VN" dirty="0"/>
              <a:t> </a:t>
            </a:r>
            <a:r>
              <a:rPr lang="vi-VN" dirty="0" err="1"/>
              <a:t>điểm</a:t>
            </a:r>
            <a:r>
              <a:rPr lang="vi-VN" dirty="0"/>
              <a:t> </a:t>
            </a:r>
            <a:r>
              <a:rPr lang="vi-VN" dirty="0" err="1"/>
              <a:t>xix_ixi</a:t>
            </a:r>
            <a:r>
              <a:rPr lang="vi-VN" dirty="0"/>
              <a:t>​.</a:t>
            </a:r>
            <a:endParaRPr lang="vi-VN" dirty="0"/>
          </a:p>
          <a:p>
            <a:r>
              <a:rPr lang="vi-VN" b="1" dirty="0"/>
              <a:t>2. </a:t>
            </a:r>
            <a:r>
              <a:rPr lang="vi-VN" b="1" dirty="0" err="1"/>
              <a:t>Xác</a:t>
            </a:r>
            <a:r>
              <a:rPr lang="vi-VN" b="1" dirty="0"/>
              <a:t> </a:t>
            </a:r>
            <a:r>
              <a:rPr lang="vi-VN" b="1" dirty="0" err="1"/>
              <a:t>Định</a:t>
            </a:r>
            <a:r>
              <a:rPr lang="vi-VN" b="1" dirty="0"/>
              <a:t> </a:t>
            </a:r>
            <a:r>
              <a:rPr lang="vi-VN" b="1" dirty="0" err="1"/>
              <a:t>Hàng</a:t>
            </a:r>
            <a:r>
              <a:rPr lang="vi-VN" b="1" dirty="0"/>
              <a:t> </a:t>
            </a:r>
            <a:r>
              <a:rPr lang="vi-VN" b="1" dirty="0" err="1"/>
              <a:t>Xóm</a:t>
            </a:r>
            <a:r>
              <a:rPr lang="vi-VN" b="1" dirty="0"/>
              <a:t> </a:t>
            </a:r>
            <a:r>
              <a:rPr lang="vi-VN" b="1" dirty="0" err="1"/>
              <a:t>Gần</a:t>
            </a:r>
            <a:r>
              <a:rPr lang="vi-VN" b="1" dirty="0"/>
              <a:t> </a:t>
            </a:r>
            <a:r>
              <a:rPr lang="vi-VN" b="1" dirty="0" err="1"/>
              <a:t>Nhất</a:t>
            </a:r>
            <a:r>
              <a:rPr lang="vi-VN" b="1" dirty="0"/>
              <a:t>:</a:t>
            </a:r>
            <a:endParaRPr lang="vi-VN" b="1" dirty="0"/>
          </a:p>
          <a:p>
            <a:r>
              <a:rPr lang="vi-VN" dirty="0"/>
              <a:t>Sau </a:t>
            </a:r>
            <a:r>
              <a:rPr lang="vi-VN" dirty="0" err="1"/>
              <a:t>đó</a:t>
            </a:r>
            <a:r>
              <a:rPr lang="vi-VN" dirty="0"/>
              <a:t>, SMOTE </a:t>
            </a:r>
            <a:r>
              <a:rPr lang="vi-VN" dirty="0" err="1"/>
              <a:t>tìm</a:t>
            </a:r>
            <a:r>
              <a:rPr lang="vi-VN" dirty="0"/>
              <a:t> </a:t>
            </a:r>
            <a:r>
              <a:rPr lang="vi-VN" dirty="0" err="1"/>
              <a:t>một</a:t>
            </a:r>
            <a:r>
              <a:rPr lang="vi-VN" dirty="0"/>
              <a:t> </a:t>
            </a:r>
            <a:r>
              <a:rPr lang="vi-VN" dirty="0" err="1"/>
              <a:t>số</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hàng</a:t>
            </a:r>
            <a:r>
              <a:rPr lang="vi-VN" dirty="0"/>
              <a:t> </a:t>
            </a:r>
            <a:r>
              <a:rPr lang="vi-VN" dirty="0" err="1"/>
              <a:t>xóm</a:t>
            </a:r>
            <a:r>
              <a:rPr lang="vi-VN" dirty="0"/>
              <a:t> </a:t>
            </a:r>
            <a:r>
              <a:rPr lang="vi-VN" dirty="0" err="1"/>
              <a:t>gần</a:t>
            </a:r>
            <a:r>
              <a:rPr lang="vi-VN" dirty="0"/>
              <a:t> </a:t>
            </a:r>
            <a:r>
              <a:rPr lang="vi-VN" dirty="0" err="1"/>
              <a:t>nhất</a:t>
            </a:r>
            <a:r>
              <a:rPr lang="vi-VN" dirty="0"/>
              <a:t> </a:t>
            </a:r>
            <a:r>
              <a:rPr lang="vi-VN" dirty="0" err="1"/>
              <a:t>của</a:t>
            </a:r>
            <a:r>
              <a:rPr lang="vi-VN" dirty="0"/>
              <a:t> </a:t>
            </a:r>
            <a:r>
              <a:rPr lang="vi-VN" dirty="0" err="1"/>
              <a:t>xix_ixi</a:t>
            </a:r>
            <a:r>
              <a:rPr lang="vi-VN" dirty="0"/>
              <a:t>​ trong </a:t>
            </a:r>
            <a:r>
              <a:rPr lang="vi-VN" dirty="0" err="1"/>
              <a:t>cùng</a:t>
            </a:r>
            <a:r>
              <a:rPr lang="vi-VN" dirty="0"/>
              <a:t> </a:t>
            </a:r>
            <a:r>
              <a:rPr lang="vi-VN" dirty="0" err="1"/>
              <a:t>lớp</a:t>
            </a:r>
            <a:r>
              <a:rPr lang="vi-VN" dirty="0"/>
              <a:t> </a:t>
            </a:r>
            <a:r>
              <a:rPr lang="vi-VN" dirty="0" err="1"/>
              <a:t>thiểu</a:t>
            </a:r>
            <a:r>
              <a:rPr lang="vi-VN" dirty="0"/>
              <a:t> </a:t>
            </a:r>
            <a:r>
              <a:rPr lang="vi-VN" dirty="0" err="1"/>
              <a:t>số</a:t>
            </a:r>
            <a:r>
              <a:rPr lang="vi-VN" dirty="0"/>
              <a:t> (</a:t>
            </a:r>
            <a:r>
              <a:rPr lang="vi-VN" dirty="0" err="1"/>
              <a:t>thường</a:t>
            </a:r>
            <a:r>
              <a:rPr lang="vi-VN" dirty="0"/>
              <a:t> </a:t>
            </a:r>
            <a:r>
              <a:rPr lang="vi-VN" dirty="0" err="1"/>
              <a:t>sử</a:t>
            </a:r>
            <a:r>
              <a:rPr lang="vi-VN" dirty="0"/>
              <a:t> </a:t>
            </a:r>
            <a:r>
              <a:rPr lang="vi-VN" dirty="0" err="1"/>
              <a:t>dụng</a:t>
            </a:r>
            <a:r>
              <a:rPr lang="vi-VN" dirty="0"/>
              <a:t> phương </a:t>
            </a:r>
            <a:r>
              <a:rPr lang="vi-VN" dirty="0" err="1"/>
              <a:t>pháp</a:t>
            </a:r>
            <a:r>
              <a:rPr lang="vi-VN" dirty="0"/>
              <a:t> k-</a:t>
            </a:r>
            <a:r>
              <a:rPr lang="vi-VN" dirty="0" err="1"/>
              <a:t>nearest</a:t>
            </a:r>
            <a:r>
              <a:rPr lang="vi-VN" dirty="0"/>
              <a:t> </a:t>
            </a:r>
            <a:r>
              <a:rPr lang="vi-VN" dirty="0" err="1"/>
              <a:t>neighbors</a:t>
            </a:r>
            <a:r>
              <a:rPr lang="vi-VN" dirty="0"/>
              <a:t>, </a:t>
            </a:r>
            <a:r>
              <a:rPr lang="vi-VN" dirty="0" err="1"/>
              <a:t>với</a:t>
            </a:r>
            <a:r>
              <a:rPr lang="vi-VN" dirty="0"/>
              <a:t> </a:t>
            </a:r>
            <a:r>
              <a:rPr lang="vi-VN" dirty="0" err="1"/>
              <a:t>kkk</a:t>
            </a:r>
            <a:r>
              <a:rPr lang="vi-VN" dirty="0"/>
              <a:t> </a:t>
            </a:r>
            <a:r>
              <a:rPr lang="vi-VN" dirty="0" err="1"/>
              <a:t>là</a:t>
            </a:r>
            <a:r>
              <a:rPr lang="vi-VN" dirty="0"/>
              <a:t> </a:t>
            </a:r>
            <a:r>
              <a:rPr lang="vi-VN" dirty="0" err="1"/>
              <a:t>số</a:t>
            </a:r>
            <a:r>
              <a:rPr lang="vi-VN" dirty="0"/>
              <a:t> </a:t>
            </a:r>
            <a:r>
              <a:rPr lang="vi-VN" dirty="0" err="1"/>
              <a:t>lượng</a:t>
            </a:r>
            <a:r>
              <a:rPr lang="vi-VN" dirty="0"/>
              <a:t> </a:t>
            </a:r>
            <a:r>
              <a:rPr lang="vi-VN" dirty="0" err="1"/>
              <a:t>hàng</a:t>
            </a:r>
            <a:r>
              <a:rPr lang="vi-VN" dirty="0"/>
              <a:t> </a:t>
            </a:r>
            <a:r>
              <a:rPr lang="vi-VN" dirty="0" err="1"/>
              <a:t>xóm</a:t>
            </a:r>
            <a:r>
              <a:rPr lang="vi-VN" dirty="0"/>
              <a:t> </a:t>
            </a:r>
            <a:r>
              <a:rPr lang="vi-VN" dirty="0" err="1"/>
              <a:t>cần</a:t>
            </a:r>
            <a:r>
              <a:rPr lang="vi-VN" dirty="0"/>
              <a:t> </a:t>
            </a:r>
            <a:r>
              <a:rPr lang="vi-VN" dirty="0" err="1"/>
              <a:t>xác</a:t>
            </a:r>
            <a:r>
              <a:rPr lang="vi-VN" dirty="0"/>
              <a:t> </a:t>
            </a:r>
            <a:r>
              <a:rPr lang="vi-VN" dirty="0" err="1"/>
              <a:t>định</a:t>
            </a:r>
            <a:r>
              <a:rPr lang="vi-VN" dirty="0"/>
              <a:t>).</a:t>
            </a:r>
            <a:endParaRPr lang="vi-VN" dirty="0"/>
          </a:p>
          <a:p>
            <a:r>
              <a:rPr lang="vi-VN" b="1" dirty="0"/>
              <a:t>3. </a:t>
            </a:r>
            <a:r>
              <a:rPr lang="vi-VN" b="1" dirty="0" err="1"/>
              <a:t>Tạo</a:t>
            </a:r>
            <a:r>
              <a:rPr lang="vi-VN" b="1" dirty="0"/>
              <a:t> </a:t>
            </a:r>
            <a:r>
              <a:rPr lang="vi-VN" b="1" dirty="0" err="1"/>
              <a:t>Mẫu</a:t>
            </a:r>
            <a:r>
              <a:rPr lang="vi-VN" b="1" dirty="0"/>
              <a:t> </a:t>
            </a:r>
            <a:r>
              <a:rPr lang="vi-VN" b="1" dirty="0" err="1"/>
              <a:t>Tổng</a:t>
            </a:r>
            <a:r>
              <a:rPr lang="vi-VN" b="1" dirty="0"/>
              <a:t> </a:t>
            </a:r>
            <a:r>
              <a:rPr lang="vi-VN" b="1" dirty="0" err="1"/>
              <a:t>Hợp</a:t>
            </a:r>
            <a:r>
              <a:rPr lang="vi-VN" b="1" dirty="0"/>
              <a:t>:</a:t>
            </a:r>
            <a:endParaRPr lang="vi-VN" b="1" dirty="0"/>
          </a:p>
          <a:p>
            <a:r>
              <a:rPr lang="vi-VN" dirty="0"/>
              <a:t>SMOTE </a:t>
            </a:r>
            <a:r>
              <a:rPr lang="vi-VN" dirty="0" err="1"/>
              <a:t>chọn</a:t>
            </a:r>
            <a:r>
              <a:rPr lang="vi-VN" dirty="0"/>
              <a:t> </a:t>
            </a:r>
            <a:r>
              <a:rPr lang="vi-VN" dirty="0" err="1"/>
              <a:t>ngẫu</a:t>
            </a:r>
            <a:r>
              <a:rPr lang="vi-VN" dirty="0"/>
              <a:t> nhiên </a:t>
            </a:r>
            <a:r>
              <a:rPr lang="vi-VN" dirty="0" err="1"/>
              <a:t>một</a:t>
            </a:r>
            <a:r>
              <a:rPr lang="vi-VN" dirty="0"/>
              <a:t> trong </a:t>
            </a:r>
            <a:r>
              <a:rPr lang="vi-VN" dirty="0" err="1"/>
              <a:t>các</a:t>
            </a:r>
            <a:r>
              <a:rPr lang="vi-VN" dirty="0"/>
              <a:t> </a:t>
            </a:r>
            <a:r>
              <a:rPr lang="vi-VN" dirty="0" err="1"/>
              <a:t>hàng</a:t>
            </a:r>
            <a:r>
              <a:rPr lang="vi-VN" dirty="0"/>
              <a:t> </a:t>
            </a:r>
            <a:r>
              <a:rPr lang="vi-VN" dirty="0" err="1"/>
              <a:t>xóm</a:t>
            </a:r>
            <a:r>
              <a:rPr lang="vi-VN" dirty="0"/>
              <a:t> </a:t>
            </a:r>
            <a:r>
              <a:rPr lang="vi-VN" dirty="0" err="1"/>
              <a:t>gần</a:t>
            </a:r>
            <a:r>
              <a:rPr lang="vi-VN" dirty="0"/>
              <a:t> </a:t>
            </a:r>
            <a:r>
              <a:rPr lang="vi-VN" dirty="0" err="1"/>
              <a:t>nhất</a:t>
            </a:r>
            <a:r>
              <a:rPr lang="vi-VN" dirty="0"/>
              <a:t> </a:t>
            </a:r>
            <a:r>
              <a:rPr lang="vi-VN" dirty="0" err="1"/>
              <a:t>của</a:t>
            </a:r>
            <a:r>
              <a:rPr lang="vi-VN" dirty="0"/>
              <a:t> </a:t>
            </a:r>
            <a:r>
              <a:rPr lang="vi-VN" dirty="0" err="1"/>
              <a:t>xix_ixi</a:t>
            </a:r>
            <a:r>
              <a:rPr lang="vi-VN" dirty="0"/>
              <a:t>​, </a:t>
            </a:r>
            <a:r>
              <a:rPr lang="vi-VN" dirty="0" err="1"/>
              <a:t>gọi</a:t>
            </a:r>
            <a:r>
              <a:rPr lang="vi-VN" dirty="0"/>
              <a:t> </a:t>
            </a:r>
            <a:r>
              <a:rPr lang="vi-VN" dirty="0" err="1"/>
              <a:t>là</a:t>
            </a:r>
            <a:r>
              <a:rPr lang="vi-VN" dirty="0"/>
              <a:t> </a:t>
            </a:r>
            <a:r>
              <a:rPr lang="vi-VN" dirty="0" err="1"/>
              <a:t>điểm</a:t>
            </a:r>
            <a:r>
              <a:rPr lang="vi-VN" dirty="0"/>
              <a:t> </a:t>
            </a:r>
            <a:r>
              <a:rPr lang="vi-VN" dirty="0" err="1"/>
              <a:t>xnnx</a:t>
            </a:r>
            <a:r>
              <a:rPr lang="vi-VN" dirty="0"/>
              <a:t>_{</a:t>
            </a:r>
            <a:r>
              <a:rPr lang="vi-VN" dirty="0" err="1"/>
              <a:t>nn</a:t>
            </a:r>
            <a:r>
              <a:rPr lang="vi-VN" dirty="0"/>
              <a:t>}</a:t>
            </a:r>
            <a:r>
              <a:rPr lang="vi-VN" dirty="0" err="1"/>
              <a:t>xnn</a:t>
            </a:r>
            <a:r>
              <a:rPr lang="vi-VN" dirty="0"/>
              <a:t>​.</a:t>
            </a:r>
            <a:endParaRPr lang="vi-VN" dirty="0"/>
          </a:p>
          <a:p>
            <a:r>
              <a:rPr lang="vi-VN" dirty="0" err="1"/>
              <a:t>Một</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mới</a:t>
            </a:r>
            <a:r>
              <a:rPr lang="vi-VN" dirty="0"/>
              <a:t> (</a:t>
            </a:r>
            <a:r>
              <a:rPr lang="vi-VN" dirty="0" err="1"/>
              <a:t>mẫu</a:t>
            </a:r>
            <a:r>
              <a:rPr lang="vi-VN" dirty="0"/>
              <a:t> </a:t>
            </a:r>
            <a:r>
              <a:rPr lang="vi-VN" dirty="0" err="1"/>
              <a:t>tổng</a:t>
            </a:r>
            <a:r>
              <a:rPr lang="vi-VN" dirty="0"/>
              <a:t> </a:t>
            </a:r>
            <a:r>
              <a:rPr lang="vi-VN" dirty="0" err="1"/>
              <a:t>hợp</a:t>
            </a:r>
            <a:r>
              <a:rPr lang="vi-VN" dirty="0"/>
              <a:t>) </a:t>
            </a:r>
            <a:r>
              <a:rPr lang="vi-VN" dirty="0" err="1"/>
              <a:t>xnewx</a:t>
            </a:r>
            <a:r>
              <a:rPr lang="vi-VN" dirty="0"/>
              <a:t>_{</a:t>
            </a:r>
            <a:r>
              <a:rPr lang="vi-VN" dirty="0" err="1"/>
              <a:t>new</a:t>
            </a:r>
            <a:r>
              <a:rPr lang="vi-VN" dirty="0"/>
              <a:t>}</a:t>
            </a:r>
            <a:r>
              <a:rPr lang="vi-VN" dirty="0" err="1"/>
              <a:t>xnew</a:t>
            </a:r>
            <a:r>
              <a:rPr lang="vi-VN" dirty="0"/>
              <a:t>​ </a:t>
            </a:r>
            <a:r>
              <a:rPr lang="vi-VN" dirty="0" err="1"/>
              <a:t>được</a:t>
            </a:r>
            <a:r>
              <a:rPr lang="vi-VN" dirty="0"/>
              <a:t> </a:t>
            </a:r>
            <a:r>
              <a:rPr lang="vi-VN" dirty="0" err="1"/>
              <a:t>tạo</a:t>
            </a:r>
            <a:r>
              <a:rPr lang="vi-VN" dirty="0"/>
              <a:t> ra </a:t>
            </a:r>
            <a:r>
              <a:rPr lang="vi-VN" dirty="0" err="1"/>
              <a:t>bằng</a:t>
            </a:r>
            <a:r>
              <a:rPr lang="vi-VN" dirty="0"/>
              <a:t> </a:t>
            </a:r>
            <a:r>
              <a:rPr lang="vi-VN" dirty="0" err="1"/>
              <a:t>cách</a:t>
            </a:r>
            <a:r>
              <a:rPr lang="vi-VN" dirty="0"/>
              <a:t> </a:t>
            </a:r>
            <a:r>
              <a:rPr lang="vi-VN" dirty="0" err="1"/>
              <a:t>nội</a:t>
            </a:r>
            <a:r>
              <a:rPr lang="vi-VN" dirty="0"/>
              <a:t> suy </a:t>
            </a:r>
            <a:r>
              <a:rPr lang="vi-VN" dirty="0" err="1"/>
              <a:t>giữa</a:t>
            </a:r>
            <a:r>
              <a:rPr lang="vi-VN" dirty="0"/>
              <a:t> </a:t>
            </a:r>
            <a:r>
              <a:rPr lang="vi-VN" dirty="0" err="1"/>
              <a:t>xix_ixi</a:t>
            </a:r>
            <a:r>
              <a:rPr lang="vi-VN" dirty="0"/>
              <a:t>​ </a:t>
            </a:r>
            <a:r>
              <a:rPr lang="vi-VN" dirty="0" err="1"/>
              <a:t>và</a:t>
            </a:r>
            <a:r>
              <a:rPr lang="vi-VN" dirty="0"/>
              <a:t> </a:t>
            </a:r>
            <a:r>
              <a:rPr lang="vi-VN" dirty="0" err="1"/>
              <a:t>xnnx</a:t>
            </a:r>
            <a:r>
              <a:rPr lang="vi-VN" dirty="0"/>
              <a:t>_{</a:t>
            </a:r>
            <a:r>
              <a:rPr lang="vi-VN" dirty="0" err="1"/>
              <a:t>nn</a:t>
            </a:r>
            <a:r>
              <a:rPr lang="vi-VN" dirty="0"/>
              <a:t>}</a:t>
            </a:r>
            <a:r>
              <a:rPr lang="vi-VN" dirty="0" err="1"/>
              <a:t>xnn</a:t>
            </a:r>
            <a:r>
              <a:rPr lang="vi-VN" dirty="0"/>
              <a:t>​. Công </a:t>
            </a:r>
            <a:r>
              <a:rPr lang="vi-VN" dirty="0" err="1"/>
              <a:t>thức</a:t>
            </a:r>
            <a:r>
              <a:rPr lang="vi-VN" dirty="0"/>
              <a:t> </a:t>
            </a:r>
            <a:r>
              <a:rPr lang="vi-VN" dirty="0" err="1"/>
              <a:t>để</a:t>
            </a:r>
            <a:r>
              <a:rPr lang="vi-VN" dirty="0"/>
              <a:t> </a:t>
            </a:r>
            <a:r>
              <a:rPr lang="vi-VN" dirty="0" err="1"/>
              <a:t>tạo</a:t>
            </a:r>
            <a:r>
              <a:rPr lang="vi-VN" dirty="0"/>
              <a:t> ra </a:t>
            </a:r>
            <a:r>
              <a:rPr lang="vi-VN" dirty="0" err="1"/>
              <a:t>mẫu</a:t>
            </a:r>
            <a:r>
              <a:rPr lang="vi-VN" dirty="0"/>
              <a:t> </a:t>
            </a:r>
            <a:r>
              <a:rPr lang="vi-VN" dirty="0" err="1"/>
              <a:t>tổng</a:t>
            </a:r>
            <a:r>
              <a:rPr lang="vi-VN" dirty="0"/>
              <a:t> </a:t>
            </a:r>
            <a:r>
              <a:rPr lang="vi-VN" dirty="0" err="1"/>
              <a:t>hợp</a:t>
            </a:r>
            <a:r>
              <a:rPr lang="vi-VN" dirty="0"/>
              <a:t> </a:t>
            </a:r>
            <a:r>
              <a:rPr lang="vi-VN" dirty="0" err="1"/>
              <a:t>này</a:t>
            </a:r>
            <a:r>
              <a:rPr lang="vi-VN" dirty="0"/>
              <a:t> </a:t>
            </a:r>
            <a:r>
              <a:rPr lang="vi-VN" dirty="0" err="1"/>
              <a:t>là</a:t>
            </a:r>
            <a:r>
              <a:rPr lang="vi-VN" dirty="0"/>
              <a:t>: </a:t>
            </a:r>
            <a:r>
              <a:rPr lang="vi-VN" dirty="0" err="1"/>
              <a:t>xnew</a:t>
            </a:r>
            <a:r>
              <a:rPr lang="vi-VN" dirty="0"/>
              <a:t>=xi+</a:t>
            </a:r>
            <a:r>
              <a:rPr lang="el-GR" dirty="0"/>
              <a:t>λ⋅(</a:t>
            </a:r>
            <a:r>
              <a:rPr lang="vi-VN" dirty="0" err="1"/>
              <a:t>xnn</a:t>
            </a:r>
            <a:r>
              <a:rPr lang="vi-VN" dirty="0"/>
              <a:t>−xi)x_{</a:t>
            </a:r>
            <a:r>
              <a:rPr lang="vi-VN" dirty="0" err="1"/>
              <a:t>new</a:t>
            </a:r>
            <a:r>
              <a:rPr lang="vi-VN" dirty="0"/>
              <a:t>} = </a:t>
            </a:r>
            <a:r>
              <a:rPr lang="vi-VN" dirty="0" err="1"/>
              <a:t>x_i</a:t>
            </a:r>
            <a:r>
              <a:rPr lang="vi-VN" dirty="0"/>
              <a:t> + \</a:t>
            </a:r>
            <a:r>
              <a:rPr lang="vi-VN" dirty="0" err="1"/>
              <a:t>lambda</a:t>
            </a:r>
            <a:r>
              <a:rPr lang="vi-VN" dirty="0"/>
              <a:t> \</a:t>
            </a:r>
            <a:r>
              <a:rPr lang="vi-VN" dirty="0" err="1"/>
              <a:t>cdot</a:t>
            </a:r>
            <a:r>
              <a:rPr lang="vi-VN" dirty="0"/>
              <a:t> (x_{</a:t>
            </a:r>
            <a:r>
              <a:rPr lang="vi-VN" dirty="0" err="1"/>
              <a:t>nn</a:t>
            </a:r>
            <a:r>
              <a:rPr lang="vi-VN" dirty="0"/>
              <a:t>} - </a:t>
            </a:r>
            <a:r>
              <a:rPr lang="vi-VN" dirty="0" err="1"/>
              <a:t>x_i</a:t>
            </a:r>
            <a:r>
              <a:rPr lang="vi-VN" dirty="0"/>
              <a:t>)</a:t>
            </a:r>
            <a:r>
              <a:rPr lang="vi-VN" dirty="0" err="1"/>
              <a:t>xnew</a:t>
            </a:r>
            <a:r>
              <a:rPr lang="vi-VN" dirty="0"/>
              <a:t>​=xi​+</a:t>
            </a:r>
            <a:r>
              <a:rPr lang="el-GR" dirty="0"/>
              <a:t>λ⋅(</a:t>
            </a:r>
            <a:r>
              <a:rPr lang="vi-VN" dirty="0" err="1"/>
              <a:t>xnn</a:t>
            </a:r>
            <a:r>
              <a:rPr lang="vi-VN" dirty="0"/>
              <a:t>​−xi​) Trong </a:t>
            </a:r>
            <a:r>
              <a:rPr lang="vi-VN" dirty="0" err="1"/>
              <a:t>đó</a:t>
            </a:r>
            <a:r>
              <a:rPr lang="vi-VN" dirty="0"/>
              <a:t>:</a:t>
            </a:r>
            <a:endParaRPr lang="vi-VN" dirty="0"/>
          </a:p>
          <a:p>
            <a:pPr lvl="1"/>
            <a:r>
              <a:rPr lang="el-GR" dirty="0"/>
              <a:t>λ\</a:t>
            </a:r>
            <a:r>
              <a:rPr lang="vi-VN" dirty="0" err="1"/>
              <a:t>lambda</a:t>
            </a:r>
            <a:r>
              <a:rPr lang="el-GR" dirty="0"/>
              <a:t>λ </a:t>
            </a:r>
            <a:r>
              <a:rPr lang="vi-VN" dirty="0" err="1"/>
              <a:t>là</a:t>
            </a:r>
            <a:r>
              <a:rPr lang="vi-VN" dirty="0"/>
              <a:t> </a:t>
            </a:r>
            <a:r>
              <a:rPr lang="vi-VN" dirty="0" err="1"/>
              <a:t>một</a:t>
            </a:r>
            <a:r>
              <a:rPr lang="vi-VN" dirty="0"/>
              <a:t> </a:t>
            </a:r>
            <a:r>
              <a:rPr lang="vi-VN" dirty="0" err="1"/>
              <a:t>số</a:t>
            </a:r>
            <a:r>
              <a:rPr lang="vi-VN" dirty="0"/>
              <a:t> </a:t>
            </a:r>
            <a:r>
              <a:rPr lang="vi-VN" dirty="0" err="1"/>
              <a:t>ngẫu</a:t>
            </a:r>
            <a:r>
              <a:rPr lang="vi-VN" dirty="0"/>
              <a:t> nhiên trong </a:t>
            </a:r>
            <a:r>
              <a:rPr lang="vi-VN" dirty="0" err="1"/>
              <a:t>khoảng</a:t>
            </a:r>
            <a:r>
              <a:rPr lang="vi-VN" dirty="0"/>
              <a:t> [0,1][0, 1][0,1].</a:t>
            </a:r>
            <a:endParaRPr lang="vi-VN" dirty="0"/>
          </a:p>
          <a:p>
            <a:pPr lvl="1"/>
            <a:r>
              <a:rPr lang="vi-VN" dirty="0" err="1"/>
              <a:t>xnn−xix</a:t>
            </a:r>
            <a:r>
              <a:rPr lang="vi-VN" dirty="0"/>
              <a:t>_{</a:t>
            </a:r>
            <a:r>
              <a:rPr lang="vi-VN" dirty="0" err="1"/>
              <a:t>nn</a:t>
            </a:r>
            <a:r>
              <a:rPr lang="vi-VN" dirty="0"/>
              <a:t>} - </a:t>
            </a:r>
            <a:r>
              <a:rPr lang="vi-VN" dirty="0" err="1"/>
              <a:t>x_ixnn</a:t>
            </a:r>
            <a:r>
              <a:rPr lang="vi-VN" dirty="0"/>
              <a:t>​−xi​ </a:t>
            </a:r>
            <a:r>
              <a:rPr lang="vi-VN" dirty="0" err="1"/>
              <a:t>là</a:t>
            </a:r>
            <a:r>
              <a:rPr lang="vi-VN" dirty="0"/>
              <a:t> </a:t>
            </a:r>
            <a:r>
              <a:rPr lang="vi-VN" dirty="0" err="1"/>
              <a:t>vector</a:t>
            </a:r>
            <a:r>
              <a:rPr lang="vi-VN" dirty="0"/>
              <a:t> </a:t>
            </a:r>
            <a:r>
              <a:rPr lang="vi-VN" dirty="0" err="1"/>
              <a:t>chỉ</a:t>
            </a:r>
            <a:r>
              <a:rPr lang="vi-VN" dirty="0"/>
              <a:t> phương </a:t>
            </a:r>
            <a:r>
              <a:rPr lang="vi-VN" dirty="0" err="1"/>
              <a:t>từ</a:t>
            </a:r>
            <a:r>
              <a:rPr lang="vi-VN" dirty="0"/>
              <a:t> </a:t>
            </a:r>
            <a:r>
              <a:rPr lang="vi-VN" dirty="0" err="1"/>
              <a:t>xix_ixi</a:t>
            </a:r>
            <a:r>
              <a:rPr lang="vi-VN" dirty="0"/>
              <a:t>​ </a:t>
            </a:r>
            <a:r>
              <a:rPr lang="vi-VN" dirty="0" err="1"/>
              <a:t>đến</a:t>
            </a:r>
            <a:r>
              <a:rPr lang="vi-VN" dirty="0"/>
              <a:t> </a:t>
            </a:r>
            <a:r>
              <a:rPr lang="vi-VN" dirty="0" err="1"/>
              <a:t>xnnx</a:t>
            </a:r>
            <a:r>
              <a:rPr lang="vi-VN" dirty="0"/>
              <a:t>_{</a:t>
            </a:r>
            <a:r>
              <a:rPr lang="vi-VN" dirty="0" err="1"/>
              <a:t>nn</a:t>
            </a:r>
            <a:r>
              <a:rPr lang="vi-VN" dirty="0"/>
              <a:t>}</a:t>
            </a:r>
            <a:r>
              <a:rPr lang="vi-VN" dirty="0" err="1"/>
              <a:t>xnn</a:t>
            </a:r>
            <a:r>
              <a:rPr lang="vi-VN" dirty="0"/>
              <a:t>​.</a:t>
            </a:r>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b. Ưu </a:t>
            </a:r>
            <a:r>
              <a:rPr lang="vi-VN" b="1" dirty="0" err="1"/>
              <a:t>điểm</a:t>
            </a:r>
            <a:r>
              <a:rPr lang="vi-VN" b="1" dirty="0"/>
              <a:t>:</a:t>
            </a:r>
            <a:endParaRPr lang="vi-VN" dirty="0"/>
          </a:p>
          <a:p>
            <a:r>
              <a:rPr lang="vi-VN" b="1" dirty="0" err="1"/>
              <a:t>Giảm</a:t>
            </a:r>
            <a:r>
              <a:rPr lang="vi-VN" b="1" dirty="0"/>
              <a:t> </a:t>
            </a:r>
            <a:r>
              <a:rPr lang="vi-VN" b="1" dirty="0" err="1"/>
              <a:t>overfitting</a:t>
            </a:r>
            <a:r>
              <a:rPr lang="vi-VN" b="1" dirty="0"/>
              <a:t>:</a:t>
            </a:r>
            <a:r>
              <a:rPr lang="vi-VN" dirty="0"/>
              <a:t> </a:t>
            </a:r>
            <a:r>
              <a:rPr lang="vi-VN" dirty="0" err="1"/>
              <a:t>Bằng</a:t>
            </a:r>
            <a:r>
              <a:rPr lang="vi-VN" dirty="0"/>
              <a:t> </a:t>
            </a:r>
            <a:r>
              <a:rPr lang="vi-VN" dirty="0" err="1"/>
              <a:t>cách</a:t>
            </a:r>
            <a:r>
              <a:rPr lang="vi-VN" dirty="0"/>
              <a:t> </a:t>
            </a:r>
            <a:r>
              <a:rPr lang="vi-VN" dirty="0" err="1"/>
              <a:t>tạo</a:t>
            </a:r>
            <a:r>
              <a:rPr lang="vi-VN" dirty="0"/>
              <a:t> ra </a:t>
            </a:r>
            <a:r>
              <a:rPr lang="vi-VN" dirty="0" err="1"/>
              <a:t>các</a:t>
            </a:r>
            <a:r>
              <a:rPr lang="vi-VN" dirty="0"/>
              <a:t> </a:t>
            </a:r>
            <a:r>
              <a:rPr lang="vi-VN" dirty="0" err="1"/>
              <a:t>mẫu</a:t>
            </a:r>
            <a:r>
              <a:rPr lang="vi-VN" dirty="0"/>
              <a:t> </a:t>
            </a:r>
            <a:r>
              <a:rPr lang="vi-VN" dirty="0" err="1"/>
              <a:t>mới</a:t>
            </a:r>
            <a:r>
              <a:rPr lang="vi-VN" dirty="0"/>
              <a:t> thay </a:t>
            </a:r>
            <a:r>
              <a:rPr lang="vi-VN" dirty="0" err="1"/>
              <a:t>vì</a:t>
            </a:r>
            <a:r>
              <a:rPr lang="vi-VN" dirty="0"/>
              <a:t> sao </a:t>
            </a:r>
            <a:r>
              <a:rPr lang="vi-VN" dirty="0" err="1"/>
              <a:t>chép</a:t>
            </a:r>
            <a:r>
              <a:rPr lang="vi-VN" dirty="0"/>
              <a:t> </a:t>
            </a:r>
            <a:r>
              <a:rPr lang="vi-VN" dirty="0" err="1"/>
              <a:t>mẫu</a:t>
            </a:r>
            <a:r>
              <a:rPr lang="vi-VN" dirty="0"/>
              <a:t> </a:t>
            </a:r>
            <a:r>
              <a:rPr lang="vi-VN" dirty="0" err="1"/>
              <a:t>cũ</a:t>
            </a:r>
            <a:r>
              <a:rPr lang="vi-VN" dirty="0"/>
              <a:t>, SMOTE </a:t>
            </a:r>
            <a:r>
              <a:rPr lang="vi-VN" dirty="0" err="1"/>
              <a:t>giúp</a:t>
            </a:r>
            <a:r>
              <a:rPr lang="vi-VN" dirty="0"/>
              <a:t> </a:t>
            </a:r>
            <a:r>
              <a:rPr lang="vi-VN" dirty="0" err="1"/>
              <a:t>giảm</a:t>
            </a:r>
            <a:r>
              <a:rPr lang="vi-VN" dirty="0"/>
              <a:t> nguy cơ </a:t>
            </a:r>
            <a:r>
              <a:rPr lang="vi-VN" dirty="0" err="1"/>
              <a:t>overfitting</a:t>
            </a:r>
            <a:r>
              <a:rPr lang="vi-VN" dirty="0"/>
              <a:t>.</a:t>
            </a:r>
            <a:endParaRPr lang="vi-VN" dirty="0"/>
          </a:p>
          <a:p>
            <a:r>
              <a:rPr lang="vi-VN" b="1" dirty="0" err="1"/>
              <a:t>Tạo</a:t>
            </a:r>
            <a:r>
              <a:rPr lang="vi-VN" b="1" dirty="0"/>
              <a:t> </a:t>
            </a:r>
            <a:r>
              <a:rPr lang="vi-VN" b="1" dirty="0" err="1"/>
              <a:t>mẫu</a:t>
            </a:r>
            <a:r>
              <a:rPr lang="vi-VN" b="1" dirty="0"/>
              <a:t> đa </a:t>
            </a:r>
            <a:r>
              <a:rPr lang="vi-VN" b="1" dirty="0" err="1"/>
              <a:t>dạng</a:t>
            </a:r>
            <a:r>
              <a:rPr lang="vi-VN" b="1" dirty="0"/>
              <a:t> hơn:</a:t>
            </a:r>
            <a:r>
              <a:rPr lang="vi-VN" dirty="0"/>
              <a:t> </a:t>
            </a:r>
            <a:r>
              <a:rPr lang="vi-VN" dirty="0" err="1"/>
              <a:t>Các</a:t>
            </a:r>
            <a:r>
              <a:rPr lang="vi-VN" dirty="0"/>
              <a:t> </a:t>
            </a:r>
            <a:r>
              <a:rPr lang="vi-VN" dirty="0" err="1"/>
              <a:t>mẫu</a:t>
            </a:r>
            <a:r>
              <a:rPr lang="vi-VN" dirty="0"/>
              <a:t> </a:t>
            </a:r>
            <a:r>
              <a:rPr lang="vi-VN" dirty="0" err="1"/>
              <a:t>tổng</a:t>
            </a:r>
            <a:r>
              <a:rPr lang="vi-VN" dirty="0"/>
              <a:t> </a:t>
            </a:r>
            <a:r>
              <a:rPr lang="vi-VN" dirty="0" err="1"/>
              <a:t>hợp</a:t>
            </a:r>
            <a:r>
              <a:rPr lang="vi-VN" dirty="0"/>
              <a:t> </a:t>
            </a:r>
            <a:r>
              <a:rPr lang="vi-VN" dirty="0" err="1"/>
              <a:t>mới</a:t>
            </a:r>
            <a:r>
              <a:rPr lang="vi-VN" dirty="0"/>
              <a:t> </a:t>
            </a:r>
            <a:r>
              <a:rPr lang="vi-VN" dirty="0" err="1"/>
              <a:t>giúp</a:t>
            </a:r>
            <a:r>
              <a:rPr lang="vi-VN" dirty="0"/>
              <a:t> </a:t>
            </a:r>
            <a:r>
              <a:rPr lang="vi-VN" dirty="0" err="1"/>
              <a:t>làm</a:t>
            </a:r>
            <a:r>
              <a:rPr lang="vi-VN" dirty="0"/>
              <a:t> phong </a:t>
            </a:r>
            <a:r>
              <a:rPr lang="vi-VN" dirty="0" err="1"/>
              <a:t>phú</a:t>
            </a:r>
            <a:r>
              <a:rPr lang="vi-VN" dirty="0"/>
              <a:t> </a:t>
            </a:r>
            <a:r>
              <a:rPr lang="vi-VN" dirty="0" err="1"/>
              <a:t>tập</a:t>
            </a:r>
            <a:r>
              <a:rPr lang="vi-VN" dirty="0"/>
              <a:t> </a:t>
            </a:r>
            <a:r>
              <a:rPr lang="vi-VN" dirty="0" err="1"/>
              <a:t>dữ</a:t>
            </a:r>
            <a:r>
              <a:rPr lang="vi-VN" dirty="0"/>
              <a:t> </a:t>
            </a:r>
            <a:r>
              <a:rPr lang="vi-VN" dirty="0" err="1"/>
              <a:t>liệu</a:t>
            </a:r>
            <a:r>
              <a:rPr lang="vi-VN" dirty="0"/>
              <a:t>, </a:t>
            </a:r>
            <a:r>
              <a:rPr lang="vi-VN" dirty="0" err="1"/>
              <a:t>tạo</a:t>
            </a:r>
            <a:r>
              <a:rPr lang="vi-VN" dirty="0"/>
              <a:t> ra </a:t>
            </a:r>
            <a:r>
              <a:rPr lang="vi-VN" dirty="0" err="1"/>
              <a:t>các</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mới</a:t>
            </a:r>
            <a:r>
              <a:rPr lang="vi-VN" dirty="0"/>
              <a:t> </a:t>
            </a:r>
            <a:r>
              <a:rPr lang="vi-VN" dirty="0" err="1"/>
              <a:t>có</a:t>
            </a:r>
            <a:r>
              <a:rPr lang="vi-VN" dirty="0"/>
              <a:t> </a:t>
            </a:r>
            <a:r>
              <a:rPr lang="vi-VN" dirty="0" err="1"/>
              <a:t>thể</a:t>
            </a:r>
            <a:r>
              <a:rPr lang="vi-VN" dirty="0"/>
              <a:t> </a:t>
            </a:r>
            <a:r>
              <a:rPr lang="vi-VN" dirty="0" err="1"/>
              <a:t>cải</a:t>
            </a:r>
            <a:r>
              <a:rPr lang="vi-VN" dirty="0"/>
              <a:t> </a:t>
            </a:r>
            <a:r>
              <a:rPr lang="vi-VN" dirty="0" err="1"/>
              <a:t>thiện</a:t>
            </a:r>
            <a:r>
              <a:rPr lang="vi-VN" dirty="0"/>
              <a:t> </a:t>
            </a:r>
            <a:r>
              <a:rPr lang="vi-VN" dirty="0" err="1"/>
              <a:t>khả</a:t>
            </a:r>
            <a:r>
              <a:rPr lang="vi-VN" dirty="0"/>
              <a:t> năng </a:t>
            </a:r>
            <a:r>
              <a:rPr lang="vi-VN" dirty="0" err="1"/>
              <a:t>tổng</a:t>
            </a:r>
            <a:r>
              <a:rPr lang="vi-VN" dirty="0"/>
              <a:t> </a:t>
            </a:r>
            <a:r>
              <a:rPr lang="vi-VN" dirty="0" err="1"/>
              <a:t>quát</a:t>
            </a:r>
            <a:r>
              <a:rPr lang="vi-VN" dirty="0"/>
              <a:t> </a:t>
            </a:r>
            <a:r>
              <a:rPr lang="vi-VN" dirty="0" err="1"/>
              <a:t>của</a:t>
            </a:r>
            <a:r>
              <a:rPr lang="vi-VN" dirty="0"/>
              <a:t> mô </a:t>
            </a:r>
            <a:r>
              <a:rPr lang="vi-VN" dirty="0" err="1"/>
              <a:t>hình</a:t>
            </a:r>
            <a:r>
              <a:rPr lang="vi-VN" dirty="0"/>
              <a:t>.</a:t>
            </a:r>
            <a:endParaRPr lang="vi-VN" dirty="0"/>
          </a:p>
          <a:p>
            <a:r>
              <a:rPr lang="vi-VN" b="1" dirty="0" err="1"/>
              <a:t>Cải</a:t>
            </a:r>
            <a:r>
              <a:rPr lang="vi-VN" b="1" dirty="0"/>
              <a:t> </a:t>
            </a:r>
            <a:r>
              <a:rPr lang="vi-VN" b="1" dirty="0" err="1"/>
              <a:t>thiện</a:t>
            </a:r>
            <a:r>
              <a:rPr lang="vi-VN" b="1" dirty="0"/>
              <a:t> </a:t>
            </a:r>
            <a:r>
              <a:rPr lang="vi-VN" b="1" dirty="0" err="1"/>
              <a:t>khả</a:t>
            </a:r>
            <a:r>
              <a:rPr lang="vi-VN" b="1" dirty="0"/>
              <a:t> năng phân </a:t>
            </a:r>
            <a:r>
              <a:rPr lang="vi-VN" b="1" dirty="0" err="1"/>
              <a:t>loại</a:t>
            </a:r>
            <a:r>
              <a:rPr lang="vi-VN" b="1" dirty="0"/>
              <a:t>:</a:t>
            </a:r>
            <a:r>
              <a:rPr lang="vi-VN" dirty="0"/>
              <a:t> SMOTE </a:t>
            </a:r>
            <a:r>
              <a:rPr lang="vi-VN" dirty="0" err="1"/>
              <a:t>có</a:t>
            </a:r>
            <a:r>
              <a:rPr lang="vi-VN" dirty="0"/>
              <a:t> </a:t>
            </a:r>
            <a:r>
              <a:rPr lang="vi-VN" dirty="0" err="1"/>
              <a:t>thể</a:t>
            </a:r>
            <a:r>
              <a:rPr lang="vi-VN" dirty="0"/>
              <a:t> </a:t>
            </a:r>
            <a:r>
              <a:rPr lang="vi-VN" dirty="0" err="1"/>
              <a:t>giúp</a:t>
            </a:r>
            <a:r>
              <a:rPr lang="vi-VN" dirty="0"/>
              <a:t> </a:t>
            </a:r>
            <a:r>
              <a:rPr lang="vi-VN" dirty="0" err="1"/>
              <a:t>cải</a:t>
            </a:r>
            <a:r>
              <a:rPr lang="vi-VN" dirty="0"/>
              <a:t> </a:t>
            </a:r>
            <a:r>
              <a:rPr lang="vi-VN" dirty="0" err="1"/>
              <a:t>thiện</a:t>
            </a:r>
            <a:r>
              <a:rPr lang="vi-VN" dirty="0"/>
              <a:t> </a:t>
            </a:r>
            <a:r>
              <a:rPr lang="vi-VN" dirty="0" err="1"/>
              <a:t>độ</a:t>
            </a:r>
            <a:r>
              <a:rPr lang="vi-VN" dirty="0"/>
              <a:t> </a:t>
            </a:r>
            <a:r>
              <a:rPr lang="vi-VN" dirty="0" err="1"/>
              <a:t>chính</a:t>
            </a:r>
            <a:r>
              <a:rPr lang="vi-VN" dirty="0"/>
              <a:t> </a:t>
            </a:r>
            <a:r>
              <a:rPr lang="vi-VN" dirty="0" err="1"/>
              <a:t>xác</a:t>
            </a:r>
            <a:r>
              <a:rPr lang="vi-VN" dirty="0"/>
              <a:t> </a:t>
            </a:r>
            <a:r>
              <a:rPr lang="vi-VN" dirty="0" err="1"/>
              <a:t>của</a:t>
            </a:r>
            <a:r>
              <a:rPr lang="vi-VN" dirty="0"/>
              <a:t> mô </a:t>
            </a:r>
            <a:r>
              <a:rPr lang="vi-VN" dirty="0" err="1"/>
              <a:t>hình</a:t>
            </a:r>
            <a:r>
              <a:rPr lang="vi-VN" dirty="0"/>
              <a:t> </a:t>
            </a:r>
            <a:r>
              <a:rPr lang="vi-VN" dirty="0" err="1"/>
              <a:t>đối</a:t>
            </a:r>
            <a:r>
              <a:rPr lang="vi-VN" dirty="0"/>
              <a:t> </a:t>
            </a:r>
            <a:r>
              <a:rPr lang="vi-VN" dirty="0" err="1"/>
              <a:t>với</a:t>
            </a:r>
            <a:r>
              <a:rPr lang="vi-VN" dirty="0"/>
              <a:t> </a:t>
            </a:r>
            <a:r>
              <a:rPr lang="vi-VN" dirty="0" err="1"/>
              <a:t>lớp</a:t>
            </a:r>
            <a:r>
              <a:rPr lang="vi-VN" dirty="0"/>
              <a:t> </a:t>
            </a:r>
            <a:r>
              <a:rPr lang="vi-VN" dirty="0" err="1"/>
              <a:t>thiểu</a:t>
            </a:r>
            <a:r>
              <a:rPr lang="vi-VN" dirty="0"/>
              <a:t> </a:t>
            </a:r>
            <a:r>
              <a:rPr lang="vi-VN" dirty="0" err="1"/>
              <a:t>số</a:t>
            </a:r>
            <a:r>
              <a:rPr lang="vi-VN" dirty="0"/>
              <a:t>, </a:t>
            </a:r>
            <a:r>
              <a:rPr lang="vi-VN" dirty="0" err="1"/>
              <a:t>đặc</a:t>
            </a:r>
            <a:r>
              <a:rPr lang="vi-VN" dirty="0"/>
              <a:t> </a:t>
            </a:r>
            <a:r>
              <a:rPr lang="vi-VN" dirty="0" err="1"/>
              <a:t>biệt</a:t>
            </a:r>
            <a:r>
              <a:rPr lang="vi-VN" dirty="0"/>
              <a:t> khi </a:t>
            </a:r>
            <a:r>
              <a:rPr lang="vi-VN" dirty="0" err="1"/>
              <a:t>lớp</a:t>
            </a:r>
            <a:r>
              <a:rPr lang="vi-VN" dirty="0"/>
              <a:t> </a:t>
            </a:r>
            <a:r>
              <a:rPr lang="vi-VN" dirty="0" err="1"/>
              <a:t>này</a:t>
            </a:r>
            <a:r>
              <a:rPr lang="vi-VN" dirty="0"/>
              <a:t> </a:t>
            </a:r>
            <a:r>
              <a:rPr lang="vi-VN" dirty="0" err="1"/>
              <a:t>rất</a:t>
            </a:r>
            <a:r>
              <a:rPr lang="vi-VN" dirty="0"/>
              <a:t> </a:t>
            </a:r>
            <a:r>
              <a:rPr lang="vi-VN" dirty="0" err="1"/>
              <a:t>nhỏ</a:t>
            </a:r>
            <a:r>
              <a:rPr lang="vi-VN" dirty="0"/>
              <a:t>.</a:t>
            </a:r>
            <a:endParaRPr lang="vi-VN" dirty="0"/>
          </a:p>
          <a:p>
            <a:r>
              <a:rPr lang="vi-VN" b="1" dirty="0"/>
              <a:t>c. </a:t>
            </a:r>
            <a:r>
              <a:rPr lang="vi-VN" b="1" dirty="0" err="1"/>
              <a:t>Nhược</a:t>
            </a:r>
            <a:r>
              <a:rPr lang="vi-VN" b="1" dirty="0"/>
              <a:t> </a:t>
            </a:r>
            <a:r>
              <a:rPr lang="vi-VN" b="1" dirty="0" err="1"/>
              <a:t>điểm</a:t>
            </a:r>
            <a:r>
              <a:rPr lang="vi-VN" b="1" dirty="0"/>
              <a:t>:</a:t>
            </a:r>
            <a:endParaRPr lang="vi-VN" dirty="0"/>
          </a:p>
          <a:p>
            <a:r>
              <a:rPr lang="vi-VN" b="1" dirty="0" err="1"/>
              <a:t>Tạo</a:t>
            </a:r>
            <a:r>
              <a:rPr lang="vi-VN" b="1" dirty="0"/>
              <a:t> ra </a:t>
            </a:r>
            <a:r>
              <a:rPr lang="vi-VN" b="1" dirty="0" err="1"/>
              <a:t>mẫu</a:t>
            </a:r>
            <a:r>
              <a:rPr lang="vi-VN" b="1" dirty="0"/>
              <a:t> không </a:t>
            </a:r>
            <a:r>
              <a:rPr lang="vi-VN" b="1" dirty="0" err="1"/>
              <a:t>thực</a:t>
            </a:r>
            <a:r>
              <a:rPr lang="vi-VN" b="1" dirty="0"/>
              <a:t> </a:t>
            </a:r>
            <a:r>
              <a:rPr lang="vi-VN" b="1" dirty="0" err="1"/>
              <a:t>tế</a:t>
            </a:r>
            <a:r>
              <a:rPr lang="vi-VN" b="1" dirty="0"/>
              <a:t>:</a:t>
            </a:r>
            <a:r>
              <a:rPr lang="vi-VN" dirty="0"/>
              <a:t> </a:t>
            </a:r>
            <a:r>
              <a:rPr lang="vi-VN" dirty="0" err="1"/>
              <a:t>Các</a:t>
            </a:r>
            <a:r>
              <a:rPr lang="vi-VN" dirty="0"/>
              <a:t> </a:t>
            </a:r>
            <a:r>
              <a:rPr lang="vi-VN" dirty="0" err="1"/>
              <a:t>mẫu</a:t>
            </a:r>
            <a:r>
              <a:rPr lang="vi-VN" dirty="0"/>
              <a:t> </a:t>
            </a:r>
            <a:r>
              <a:rPr lang="vi-VN" dirty="0" err="1"/>
              <a:t>tổng</a:t>
            </a:r>
            <a:r>
              <a:rPr lang="vi-VN" dirty="0"/>
              <a:t> </a:t>
            </a:r>
            <a:r>
              <a:rPr lang="vi-VN" dirty="0" err="1"/>
              <a:t>hợp</a:t>
            </a:r>
            <a:r>
              <a:rPr lang="vi-VN" dirty="0"/>
              <a:t> </a:t>
            </a:r>
            <a:r>
              <a:rPr lang="vi-VN" dirty="0" err="1"/>
              <a:t>có</a:t>
            </a:r>
            <a:r>
              <a:rPr lang="vi-VN" dirty="0"/>
              <a:t> </a:t>
            </a:r>
            <a:r>
              <a:rPr lang="vi-VN" dirty="0" err="1"/>
              <a:t>thể</a:t>
            </a:r>
            <a:r>
              <a:rPr lang="vi-VN" dirty="0"/>
              <a:t> không </a:t>
            </a:r>
            <a:r>
              <a:rPr lang="vi-VN" dirty="0" err="1"/>
              <a:t>thực</a:t>
            </a:r>
            <a:r>
              <a:rPr lang="vi-VN" dirty="0"/>
              <a:t> </a:t>
            </a:r>
            <a:r>
              <a:rPr lang="vi-VN" dirty="0" err="1"/>
              <a:t>sự</a:t>
            </a:r>
            <a:r>
              <a:rPr lang="vi-VN" dirty="0"/>
              <a:t> </a:t>
            </a:r>
            <a:r>
              <a:rPr lang="vi-VN" dirty="0" err="1"/>
              <a:t>có</a:t>
            </a:r>
            <a:r>
              <a:rPr lang="vi-VN" dirty="0"/>
              <a:t> ý </a:t>
            </a:r>
            <a:r>
              <a:rPr lang="vi-VN" dirty="0" err="1"/>
              <a:t>nghĩa</a:t>
            </a:r>
            <a:r>
              <a:rPr lang="vi-VN" dirty="0"/>
              <a:t> trong </a:t>
            </a:r>
            <a:r>
              <a:rPr lang="vi-VN" dirty="0" err="1"/>
              <a:t>ngữ</a:t>
            </a:r>
            <a:r>
              <a:rPr lang="vi-VN" dirty="0"/>
              <a:t> </a:t>
            </a:r>
            <a:r>
              <a:rPr lang="vi-VN" dirty="0" err="1"/>
              <a:t>cảnh</a:t>
            </a:r>
            <a:r>
              <a:rPr lang="vi-VN" dirty="0"/>
              <a:t> </a:t>
            </a:r>
            <a:r>
              <a:rPr lang="vi-VN" dirty="0" err="1"/>
              <a:t>thực</a:t>
            </a:r>
            <a:r>
              <a:rPr lang="vi-VN" dirty="0"/>
              <a:t> </a:t>
            </a:r>
            <a:r>
              <a:rPr lang="vi-VN" dirty="0" err="1"/>
              <a:t>tế</a:t>
            </a:r>
            <a:r>
              <a:rPr lang="vi-VN" dirty="0"/>
              <a:t> </a:t>
            </a:r>
            <a:r>
              <a:rPr lang="vi-VN" dirty="0" err="1"/>
              <a:t>nếu</a:t>
            </a:r>
            <a:r>
              <a:rPr lang="vi-VN" dirty="0"/>
              <a:t> </a:t>
            </a:r>
            <a:r>
              <a:rPr lang="vi-VN" dirty="0" err="1"/>
              <a:t>các</a:t>
            </a:r>
            <a:r>
              <a:rPr lang="vi-VN" dirty="0"/>
              <a:t> </a:t>
            </a:r>
            <a:r>
              <a:rPr lang="vi-VN" dirty="0" err="1"/>
              <a:t>điểm</a:t>
            </a:r>
            <a:r>
              <a:rPr lang="vi-VN" dirty="0"/>
              <a:t> </a:t>
            </a:r>
            <a:r>
              <a:rPr lang="vi-VN" dirty="0" err="1"/>
              <a:t>dữ</a:t>
            </a:r>
            <a:r>
              <a:rPr lang="vi-VN" dirty="0"/>
              <a:t> </a:t>
            </a:r>
            <a:r>
              <a:rPr lang="vi-VN" dirty="0" err="1"/>
              <a:t>liệu</a:t>
            </a:r>
            <a:r>
              <a:rPr lang="vi-VN" dirty="0"/>
              <a:t> trong </a:t>
            </a:r>
            <a:r>
              <a:rPr lang="vi-VN" dirty="0" err="1"/>
              <a:t>lớp</a:t>
            </a:r>
            <a:r>
              <a:rPr lang="vi-VN" dirty="0"/>
              <a:t> </a:t>
            </a:r>
            <a:r>
              <a:rPr lang="vi-VN" dirty="0" err="1"/>
              <a:t>thiểu</a:t>
            </a:r>
            <a:r>
              <a:rPr lang="vi-VN" dirty="0"/>
              <a:t> </a:t>
            </a:r>
            <a:r>
              <a:rPr lang="vi-VN" dirty="0" err="1"/>
              <a:t>số</a:t>
            </a:r>
            <a:r>
              <a:rPr lang="vi-VN" dirty="0"/>
              <a:t> không </a:t>
            </a:r>
            <a:r>
              <a:rPr lang="vi-VN" dirty="0" err="1"/>
              <a:t>đồng</a:t>
            </a:r>
            <a:r>
              <a:rPr lang="vi-VN" dirty="0"/>
              <a:t> </a:t>
            </a:r>
            <a:r>
              <a:rPr lang="vi-VN" dirty="0" err="1"/>
              <a:t>nhất</a:t>
            </a:r>
            <a:r>
              <a:rPr lang="vi-VN" dirty="0"/>
              <a:t>.</a:t>
            </a:r>
            <a:endParaRPr lang="vi-VN" dirty="0"/>
          </a:p>
          <a:p>
            <a:r>
              <a:rPr lang="vi-VN" b="1" dirty="0" err="1"/>
              <a:t>Khó</a:t>
            </a:r>
            <a:r>
              <a:rPr lang="vi-VN" b="1" dirty="0"/>
              <a:t> khăn </a:t>
            </a:r>
            <a:r>
              <a:rPr lang="vi-VN" b="1" dirty="0" err="1"/>
              <a:t>với</a:t>
            </a:r>
            <a:r>
              <a:rPr lang="vi-VN" b="1" dirty="0"/>
              <a:t> </a:t>
            </a:r>
            <a:r>
              <a:rPr lang="vi-VN" b="1" dirty="0" err="1"/>
              <a:t>dữ</a:t>
            </a:r>
            <a:r>
              <a:rPr lang="vi-VN" b="1" dirty="0"/>
              <a:t> </a:t>
            </a:r>
            <a:r>
              <a:rPr lang="vi-VN" b="1" dirty="0" err="1"/>
              <a:t>liệu</a:t>
            </a:r>
            <a:r>
              <a:rPr lang="vi-VN" b="1" dirty="0"/>
              <a:t> không liên </a:t>
            </a:r>
            <a:r>
              <a:rPr lang="vi-VN" b="1" dirty="0" err="1"/>
              <a:t>tục</a:t>
            </a:r>
            <a:r>
              <a:rPr lang="vi-VN" b="1" dirty="0"/>
              <a:t>:</a:t>
            </a:r>
            <a:r>
              <a:rPr lang="vi-VN" dirty="0"/>
              <a:t> SMOTE </a:t>
            </a:r>
            <a:r>
              <a:rPr lang="vi-VN" dirty="0" err="1"/>
              <a:t>hoạt</a:t>
            </a:r>
            <a:r>
              <a:rPr lang="vi-VN" dirty="0"/>
              <a:t> </a:t>
            </a:r>
            <a:r>
              <a:rPr lang="vi-VN" dirty="0" err="1"/>
              <a:t>động</a:t>
            </a:r>
            <a:r>
              <a:rPr lang="vi-VN" dirty="0"/>
              <a:t> </a:t>
            </a:r>
            <a:r>
              <a:rPr lang="vi-VN" dirty="0" err="1"/>
              <a:t>tốt</a:t>
            </a:r>
            <a:r>
              <a:rPr lang="vi-VN" dirty="0"/>
              <a:t> </a:t>
            </a:r>
            <a:r>
              <a:rPr lang="vi-VN" dirty="0" err="1"/>
              <a:t>với</a:t>
            </a:r>
            <a:r>
              <a:rPr lang="vi-VN" dirty="0"/>
              <a:t> </a:t>
            </a:r>
            <a:r>
              <a:rPr lang="vi-VN" dirty="0" err="1"/>
              <a:t>dữ</a:t>
            </a:r>
            <a:r>
              <a:rPr lang="vi-VN" dirty="0"/>
              <a:t> </a:t>
            </a:r>
            <a:r>
              <a:rPr lang="vi-VN" dirty="0" err="1"/>
              <a:t>liệu</a:t>
            </a:r>
            <a:r>
              <a:rPr lang="vi-VN" dirty="0"/>
              <a:t> liên </a:t>
            </a:r>
            <a:r>
              <a:rPr lang="vi-VN" dirty="0" err="1"/>
              <a:t>tục</a:t>
            </a:r>
            <a:r>
              <a:rPr lang="vi-VN" dirty="0"/>
              <a:t>, nhưng </a:t>
            </a:r>
            <a:r>
              <a:rPr lang="vi-VN" dirty="0" err="1"/>
              <a:t>có</a:t>
            </a:r>
            <a:r>
              <a:rPr lang="vi-VN" dirty="0"/>
              <a:t> </a:t>
            </a:r>
            <a:r>
              <a:rPr lang="vi-VN" dirty="0" err="1"/>
              <a:t>thể</a:t>
            </a:r>
            <a:r>
              <a:rPr lang="vi-VN" dirty="0"/>
              <a:t> </a:t>
            </a:r>
            <a:r>
              <a:rPr lang="vi-VN" dirty="0" err="1"/>
              <a:t>gặp</a:t>
            </a:r>
            <a:r>
              <a:rPr lang="vi-VN" dirty="0"/>
              <a:t> </a:t>
            </a:r>
            <a:r>
              <a:rPr lang="vi-VN" dirty="0" err="1"/>
              <a:t>khó</a:t>
            </a:r>
            <a:r>
              <a:rPr lang="vi-VN" dirty="0"/>
              <a:t> khăn khi </a:t>
            </a:r>
            <a:r>
              <a:rPr lang="vi-VN" dirty="0" err="1"/>
              <a:t>áp</a:t>
            </a:r>
            <a:r>
              <a:rPr lang="vi-VN" dirty="0"/>
              <a:t> </a:t>
            </a:r>
            <a:r>
              <a:rPr lang="vi-VN" dirty="0" err="1"/>
              <a:t>dụng</a:t>
            </a:r>
            <a:r>
              <a:rPr lang="vi-VN" dirty="0"/>
              <a:t> </a:t>
            </a:r>
            <a:r>
              <a:rPr lang="vi-VN" dirty="0" err="1"/>
              <a:t>với</a:t>
            </a:r>
            <a:r>
              <a:rPr lang="vi-VN" dirty="0"/>
              <a:t> </a:t>
            </a:r>
            <a:r>
              <a:rPr lang="vi-VN" dirty="0" err="1"/>
              <a:t>dữ</a:t>
            </a:r>
            <a:r>
              <a:rPr lang="vi-VN" dirty="0"/>
              <a:t> </a:t>
            </a:r>
            <a:r>
              <a:rPr lang="vi-VN" dirty="0" err="1"/>
              <a:t>liệu</a:t>
            </a:r>
            <a:r>
              <a:rPr lang="vi-VN" dirty="0"/>
              <a:t> danh </a:t>
            </a:r>
            <a:r>
              <a:rPr lang="vi-VN" dirty="0" err="1"/>
              <a:t>mục</a:t>
            </a:r>
            <a:r>
              <a:rPr lang="vi-VN" dirty="0"/>
              <a:t> </a:t>
            </a:r>
            <a:r>
              <a:rPr lang="vi-VN" dirty="0" err="1"/>
              <a:t>hoặc</a:t>
            </a:r>
            <a:r>
              <a:rPr lang="vi-VN" dirty="0"/>
              <a:t> không liên </a:t>
            </a:r>
            <a:r>
              <a:rPr lang="vi-VN" dirty="0" err="1"/>
              <a:t>tục</a:t>
            </a:r>
            <a:r>
              <a:rPr lang="vi-VN" dirty="0"/>
              <a:t>.</a:t>
            </a:r>
            <a:endParaRPr lang="vi-VN" dirty="0"/>
          </a:p>
          <a:p>
            <a:r>
              <a:rPr lang="vi-VN" b="1" dirty="0"/>
              <a:t>Tăng </a:t>
            </a:r>
            <a:r>
              <a:rPr lang="vi-VN" b="1" dirty="0" err="1"/>
              <a:t>phức</a:t>
            </a:r>
            <a:r>
              <a:rPr lang="vi-VN" b="1" dirty="0"/>
              <a:t> </a:t>
            </a:r>
            <a:r>
              <a:rPr lang="vi-VN" b="1" dirty="0" err="1"/>
              <a:t>tạp</a:t>
            </a:r>
            <a:r>
              <a:rPr lang="vi-VN" b="1" dirty="0"/>
              <a:t> </a:t>
            </a:r>
            <a:r>
              <a:rPr lang="vi-VN" b="1" dirty="0" err="1"/>
              <a:t>tính</a:t>
            </a:r>
            <a:r>
              <a:rPr lang="vi-VN" b="1" dirty="0"/>
              <a:t> </a:t>
            </a:r>
            <a:r>
              <a:rPr lang="vi-VN" b="1" dirty="0" err="1"/>
              <a:t>toán</a:t>
            </a:r>
            <a:r>
              <a:rPr lang="vi-VN" b="1" dirty="0"/>
              <a:t>:</a:t>
            </a:r>
            <a:r>
              <a:rPr lang="vi-VN" dirty="0"/>
              <a:t> </a:t>
            </a:r>
            <a:r>
              <a:rPr lang="vi-VN" dirty="0" err="1"/>
              <a:t>Tạo</a:t>
            </a:r>
            <a:r>
              <a:rPr lang="vi-VN" dirty="0"/>
              <a:t> ra </a:t>
            </a:r>
            <a:r>
              <a:rPr lang="vi-VN" dirty="0" err="1"/>
              <a:t>các</a:t>
            </a:r>
            <a:r>
              <a:rPr lang="vi-VN" dirty="0"/>
              <a:t> </a:t>
            </a:r>
            <a:r>
              <a:rPr lang="vi-VN" dirty="0" err="1"/>
              <a:t>mẫu</a:t>
            </a:r>
            <a:r>
              <a:rPr lang="vi-VN" dirty="0"/>
              <a:t> </a:t>
            </a:r>
            <a:r>
              <a:rPr lang="vi-VN" dirty="0" err="1"/>
              <a:t>tổng</a:t>
            </a:r>
            <a:r>
              <a:rPr lang="vi-VN" dirty="0"/>
              <a:t> </a:t>
            </a:r>
            <a:r>
              <a:rPr lang="vi-VN" dirty="0" err="1"/>
              <a:t>hợp</a:t>
            </a:r>
            <a:r>
              <a:rPr lang="vi-VN" dirty="0"/>
              <a:t> </a:t>
            </a:r>
            <a:r>
              <a:rPr lang="vi-VN" dirty="0" err="1"/>
              <a:t>đòi</a:t>
            </a:r>
            <a:r>
              <a:rPr lang="vi-VN" dirty="0"/>
              <a:t> </a:t>
            </a:r>
            <a:r>
              <a:rPr lang="vi-VN" dirty="0" err="1"/>
              <a:t>hỏi</a:t>
            </a:r>
            <a:r>
              <a:rPr lang="vi-VN" dirty="0"/>
              <a:t> </a:t>
            </a:r>
            <a:r>
              <a:rPr lang="vi-VN" dirty="0" err="1"/>
              <a:t>nhiều</a:t>
            </a:r>
            <a:r>
              <a:rPr lang="vi-VN" dirty="0"/>
              <a:t> </a:t>
            </a:r>
            <a:r>
              <a:rPr lang="vi-VN" dirty="0" err="1"/>
              <a:t>tính</a:t>
            </a:r>
            <a:r>
              <a:rPr lang="vi-VN" dirty="0"/>
              <a:t> </a:t>
            </a:r>
            <a:r>
              <a:rPr lang="vi-VN" dirty="0" err="1"/>
              <a:t>toán</a:t>
            </a:r>
            <a:r>
              <a:rPr lang="vi-VN" dirty="0"/>
              <a:t> hơn so </a:t>
            </a:r>
            <a:r>
              <a:rPr lang="vi-VN" dirty="0" err="1"/>
              <a:t>với</a:t>
            </a:r>
            <a:r>
              <a:rPr lang="vi-VN" dirty="0"/>
              <a:t> </a:t>
            </a:r>
            <a:r>
              <a:rPr lang="vi-VN" dirty="0" err="1"/>
              <a:t>các</a:t>
            </a:r>
            <a:r>
              <a:rPr lang="vi-VN" dirty="0"/>
              <a:t> phương </a:t>
            </a:r>
            <a:r>
              <a:rPr lang="vi-VN" dirty="0" err="1"/>
              <a:t>pháp</a:t>
            </a:r>
            <a:r>
              <a:rPr lang="vi-VN" dirty="0"/>
              <a:t> đơn </a:t>
            </a:r>
            <a:r>
              <a:rPr lang="vi-VN" dirty="0" err="1"/>
              <a:t>giản</a:t>
            </a:r>
            <a:r>
              <a:rPr lang="vi-VN" dirty="0"/>
              <a:t> như </a:t>
            </a:r>
            <a:r>
              <a:rPr lang="vi-VN" dirty="0" err="1"/>
              <a:t>Random</a:t>
            </a:r>
            <a:r>
              <a:rPr lang="vi-VN" dirty="0"/>
              <a:t> </a:t>
            </a:r>
            <a:r>
              <a:rPr lang="vi-VN" dirty="0" err="1"/>
              <a:t>OverSampling</a:t>
            </a:r>
            <a:r>
              <a:rPr lang="vi-VN" dirty="0"/>
              <a:t>.</a:t>
            </a:r>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a. </a:t>
            </a:r>
            <a:r>
              <a:rPr lang="vi-VN" b="1" dirty="0" err="1"/>
              <a:t>Giải</a:t>
            </a:r>
            <a:r>
              <a:rPr lang="vi-VN" b="1" dirty="0"/>
              <a:t> </a:t>
            </a:r>
            <a:r>
              <a:rPr lang="vi-VN" b="1" dirty="0" err="1"/>
              <a:t>thích</a:t>
            </a:r>
            <a:r>
              <a:rPr lang="vi-VN" b="1" dirty="0"/>
              <a:t>:</a:t>
            </a:r>
            <a:endParaRPr lang="vi-VN" dirty="0"/>
          </a:p>
          <a:p>
            <a:r>
              <a:rPr lang="vi-VN" b="1" dirty="0" err="1"/>
              <a:t>Gaussian</a:t>
            </a:r>
            <a:r>
              <a:rPr lang="vi-VN" b="1" dirty="0"/>
              <a:t> </a:t>
            </a:r>
            <a:r>
              <a:rPr lang="vi-VN" b="1" dirty="0" err="1"/>
              <a:t>Mixture</a:t>
            </a:r>
            <a:r>
              <a:rPr lang="vi-VN" b="1" dirty="0"/>
              <a:t> </a:t>
            </a:r>
            <a:r>
              <a:rPr lang="vi-VN" b="1" dirty="0" err="1"/>
              <a:t>Model</a:t>
            </a:r>
            <a:r>
              <a:rPr lang="vi-VN" b="1" dirty="0"/>
              <a:t> (GMM)</a:t>
            </a:r>
            <a:r>
              <a:rPr lang="vi-VN" dirty="0"/>
              <a:t> </a:t>
            </a:r>
            <a:r>
              <a:rPr lang="vi-VN" dirty="0" err="1"/>
              <a:t>là</a:t>
            </a:r>
            <a:r>
              <a:rPr lang="vi-VN" dirty="0"/>
              <a:t> </a:t>
            </a:r>
            <a:r>
              <a:rPr lang="vi-VN" dirty="0" err="1"/>
              <a:t>một</a:t>
            </a:r>
            <a:r>
              <a:rPr lang="vi-VN" dirty="0"/>
              <a:t> mô </a:t>
            </a:r>
            <a:r>
              <a:rPr lang="vi-VN" dirty="0" err="1"/>
              <a:t>hình</a:t>
            </a:r>
            <a:r>
              <a:rPr lang="vi-VN" dirty="0"/>
              <a:t> </a:t>
            </a:r>
            <a:r>
              <a:rPr lang="vi-VN" dirty="0" err="1"/>
              <a:t>xác</a:t>
            </a:r>
            <a:r>
              <a:rPr lang="vi-VN" dirty="0"/>
              <a:t> </a:t>
            </a:r>
            <a:r>
              <a:rPr lang="vi-VN" dirty="0" err="1"/>
              <a:t>suất</a:t>
            </a:r>
            <a:r>
              <a:rPr lang="vi-VN" dirty="0"/>
              <a:t> </a:t>
            </a:r>
            <a:r>
              <a:rPr lang="vi-VN" dirty="0" err="1"/>
              <a:t>dùng</a:t>
            </a:r>
            <a:r>
              <a:rPr lang="vi-VN" dirty="0"/>
              <a:t> </a:t>
            </a:r>
            <a:r>
              <a:rPr lang="vi-VN" dirty="0" err="1"/>
              <a:t>để</a:t>
            </a:r>
            <a:r>
              <a:rPr lang="vi-VN" dirty="0"/>
              <a:t> </a:t>
            </a:r>
            <a:r>
              <a:rPr lang="vi-VN" dirty="0" err="1"/>
              <a:t>đại</a:t>
            </a:r>
            <a:r>
              <a:rPr lang="vi-VN" dirty="0"/>
              <a:t> </a:t>
            </a:r>
            <a:r>
              <a:rPr lang="vi-VN" dirty="0" err="1"/>
              <a:t>diện</a:t>
            </a:r>
            <a:r>
              <a:rPr lang="vi-VN" dirty="0"/>
              <a:t> cho phân </a:t>
            </a:r>
            <a:r>
              <a:rPr lang="vi-VN" dirty="0" err="1"/>
              <a:t>phối</a:t>
            </a:r>
            <a:r>
              <a:rPr lang="vi-VN" dirty="0"/>
              <a:t> </a:t>
            </a:r>
            <a:r>
              <a:rPr lang="vi-VN" dirty="0" err="1"/>
              <a:t>dữ</a:t>
            </a:r>
            <a:r>
              <a:rPr lang="vi-VN" dirty="0"/>
              <a:t> </a:t>
            </a:r>
            <a:r>
              <a:rPr lang="vi-VN" dirty="0" err="1"/>
              <a:t>liệu</a:t>
            </a:r>
            <a:r>
              <a:rPr lang="vi-VN" dirty="0"/>
              <a:t> trong </a:t>
            </a:r>
            <a:r>
              <a:rPr lang="vi-VN" dirty="0" err="1"/>
              <a:t>một</a:t>
            </a:r>
            <a:r>
              <a:rPr lang="vi-VN" dirty="0"/>
              <a:t> </a:t>
            </a:r>
            <a:r>
              <a:rPr lang="vi-VN" dirty="0" err="1"/>
              <a:t>tập</a:t>
            </a:r>
            <a:r>
              <a:rPr lang="vi-VN" dirty="0"/>
              <a:t> </a:t>
            </a:r>
            <a:r>
              <a:rPr lang="vi-VN" dirty="0" err="1"/>
              <a:t>dữ</a:t>
            </a:r>
            <a:r>
              <a:rPr lang="vi-VN" dirty="0"/>
              <a:t> </a:t>
            </a:r>
            <a:r>
              <a:rPr lang="vi-VN" dirty="0" err="1"/>
              <a:t>liệu</a:t>
            </a:r>
            <a:r>
              <a:rPr lang="vi-VN" dirty="0"/>
              <a:t> thông qua </a:t>
            </a:r>
            <a:r>
              <a:rPr lang="vi-VN" dirty="0" err="1"/>
              <a:t>việc</a:t>
            </a:r>
            <a:r>
              <a:rPr lang="vi-VN" dirty="0"/>
              <a:t> </a:t>
            </a:r>
            <a:r>
              <a:rPr lang="vi-VN" dirty="0" err="1"/>
              <a:t>kết</a:t>
            </a:r>
            <a:r>
              <a:rPr lang="vi-VN" dirty="0"/>
              <a:t> </a:t>
            </a:r>
            <a:r>
              <a:rPr lang="vi-VN" dirty="0" err="1"/>
              <a:t>hợp</a:t>
            </a:r>
            <a:r>
              <a:rPr lang="vi-VN" dirty="0"/>
              <a:t> </a:t>
            </a:r>
            <a:r>
              <a:rPr lang="vi-VN" dirty="0" err="1"/>
              <a:t>nhiều</a:t>
            </a:r>
            <a:r>
              <a:rPr lang="vi-VN" dirty="0"/>
              <a:t> phân </a:t>
            </a:r>
            <a:r>
              <a:rPr lang="vi-VN" dirty="0" err="1"/>
              <a:t>phối</a:t>
            </a:r>
            <a:r>
              <a:rPr lang="vi-VN" dirty="0"/>
              <a:t> </a:t>
            </a:r>
            <a:r>
              <a:rPr lang="vi-VN" dirty="0" err="1"/>
              <a:t>Gaussian</a:t>
            </a:r>
            <a:r>
              <a:rPr lang="vi-VN" dirty="0"/>
              <a:t> (</a:t>
            </a:r>
            <a:r>
              <a:rPr lang="vi-VN" dirty="0" err="1"/>
              <a:t>Normal</a:t>
            </a:r>
            <a:r>
              <a:rPr lang="vi-VN" dirty="0"/>
              <a:t> </a:t>
            </a:r>
            <a:r>
              <a:rPr lang="vi-VN" dirty="0" err="1"/>
              <a:t>Distribution</a:t>
            </a:r>
            <a:r>
              <a:rPr lang="vi-VN" dirty="0"/>
              <a:t>) </a:t>
            </a:r>
            <a:r>
              <a:rPr lang="vi-VN" dirty="0" err="1"/>
              <a:t>khác</a:t>
            </a:r>
            <a:r>
              <a:rPr lang="vi-VN" dirty="0"/>
              <a:t> nhau. </a:t>
            </a:r>
            <a:r>
              <a:rPr lang="vi-VN" dirty="0" err="1"/>
              <a:t>Mỗi</a:t>
            </a:r>
            <a:r>
              <a:rPr lang="vi-VN" dirty="0"/>
              <a:t> </a:t>
            </a:r>
            <a:r>
              <a:rPr lang="vi-VN" dirty="0" err="1"/>
              <a:t>thành</a:t>
            </a:r>
            <a:r>
              <a:rPr lang="vi-VN" dirty="0"/>
              <a:t> </a:t>
            </a:r>
            <a:r>
              <a:rPr lang="vi-VN" dirty="0" err="1"/>
              <a:t>phần</a:t>
            </a:r>
            <a:r>
              <a:rPr lang="vi-VN" dirty="0"/>
              <a:t> </a:t>
            </a:r>
            <a:r>
              <a:rPr lang="vi-VN" dirty="0" err="1"/>
              <a:t>Gaussian</a:t>
            </a:r>
            <a:r>
              <a:rPr lang="vi-VN" dirty="0"/>
              <a:t> trong mô </a:t>
            </a:r>
            <a:r>
              <a:rPr lang="vi-VN" dirty="0" err="1"/>
              <a:t>hình</a:t>
            </a:r>
            <a:r>
              <a:rPr lang="vi-VN" dirty="0"/>
              <a:t> </a:t>
            </a:r>
            <a:r>
              <a:rPr lang="vi-VN" dirty="0" err="1"/>
              <a:t>đại</a:t>
            </a:r>
            <a:r>
              <a:rPr lang="vi-VN" dirty="0"/>
              <a:t> </a:t>
            </a:r>
            <a:r>
              <a:rPr lang="vi-VN" dirty="0" err="1"/>
              <a:t>diện</a:t>
            </a:r>
            <a:r>
              <a:rPr lang="vi-VN" dirty="0"/>
              <a:t> cho </a:t>
            </a:r>
            <a:r>
              <a:rPr lang="vi-VN" dirty="0" err="1"/>
              <a:t>một</a:t>
            </a:r>
            <a:r>
              <a:rPr lang="vi-VN" dirty="0"/>
              <a:t> </a:t>
            </a:r>
            <a:r>
              <a:rPr lang="vi-VN" dirty="0" err="1"/>
              <a:t>cụm</a:t>
            </a:r>
            <a:r>
              <a:rPr lang="vi-VN" dirty="0"/>
              <a:t> (</a:t>
            </a:r>
            <a:r>
              <a:rPr lang="vi-VN" dirty="0" err="1"/>
              <a:t>cluster</a:t>
            </a:r>
            <a:r>
              <a:rPr lang="vi-VN" dirty="0"/>
              <a:t>) trong </a:t>
            </a:r>
            <a:r>
              <a:rPr lang="vi-VN" dirty="0" err="1"/>
              <a:t>dữ</a:t>
            </a:r>
            <a:r>
              <a:rPr lang="vi-VN" dirty="0"/>
              <a:t> </a:t>
            </a:r>
            <a:r>
              <a:rPr lang="vi-VN" dirty="0" err="1"/>
              <a:t>liệu</a:t>
            </a:r>
            <a:r>
              <a:rPr lang="vi-VN" dirty="0"/>
              <a:t>.</a:t>
            </a:r>
            <a:endParaRPr lang="vi-VN" dirty="0"/>
          </a:p>
          <a:p>
            <a:r>
              <a:rPr lang="vi-VN" dirty="0"/>
              <a:t>Trong </a:t>
            </a:r>
            <a:r>
              <a:rPr lang="vi-VN" dirty="0" err="1"/>
              <a:t>ngữ</a:t>
            </a:r>
            <a:r>
              <a:rPr lang="vi-VN" dirty="0"/>
              <a:t> </a:t>
            </a:r>
            <a:r>
              <a:rPr lang="vi-VN" dirty="0" err="1"/>
              <a:t>cảnh</a:t>
            </a:r>
            <a:r>
              <a:rPr lang="vi-VN" dirty="0"/>
              <a:t> tăng </a:t>
            </a:r>
            <a:r>
              <a:rPr lang="vi-VN" dirty="0" err="1"/>
              <a:t>cường</a:t>
            </a:r>
            <a:r>
              <a:rPr lang="vi-VN" dirty="0"/>
              <a:t> </a:t>
            </a:r>
            <a:r>
              <a:rPr lang="vi-VN" dirty="0" err="1"/>
              <a:t>dữ</a:t>
            </a:r>
            <a:r>
              <a:rPr lang="vi-VN" dirty="0"/>
              <a:t> </a:t>
            </a:r>
            <a:r>
              <a:rPr lang="vi-VN" dirty="0" err="1"/>
              <a:t>liệu</a:t>
            </a:r>
            <a:r>
              <a:rPr lang="vi-VN" dirty="0"/>
              <a:t>, GMM </a:t>
            </a:r>
            <a:r>
              <a:rPr lang="vi-VN" dirty="0" err="1"/>
              <a:t>có</a:t>
            </a:r>
            <a:r>
              <a:rPr lang="vi-VN" dirty="0"/>
              <a:t> </a:t>
            </a:r>
            <a:r>
              <a:rPr lang="vi-VN" dirty="0" err="1"/>
              <a:t>thể</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sinh ra </a:t>
            </a:r>
            <a:r>
              <a:rPr lang="vi-VN" dirty="0" err="1"/>
              <a:t>các</a:t>
            </a:r>
            <a:r>
              <a:rPr lang="vi-VN" dirty="0"/>
              <a:t> </a:t>
            </a:r>
            <a:r>
              <a:rPr lang="vi-VN" dirty="0" err="1"/>
              <a:t>mẫu</a:t>
            </a:r>
            <a:r>
              <a:rPr lang="vi-VN" dirty="0"/>
              <a:t> </a:t>
            </a:r>
            <a:r>
              <a:rPr lang="vi-VN" dirty="0" err="1"/>
              <a:t>mới</a:t>
            </a:r>
            <a:r>
              <a:rPr lang="vi-VN" dirty="0"/>
              <a:t> </a:t>
            </a:r>
            <a:r>
              <a:rPr lang="vi-VN" dirty="0" err="1"/>
              <a:t>dựa</a:t>
            </a:r>
            <a:r>
              <a:rPr lang="vi-VN" dirty="0"/>
              <a:t> trên </a:t>
            </a:r>
            <a:r>
              <a:rPr lang="vi-VN" dirty="0" err="1"/>
              <a:t>các</a:t>
            </a:r>
            <a:r>
              <a:rPr lang="vi-VN" dirty="0"/>
              <a:t> phân </a:t>
            </a:r>
            <a:r>
              <a:rPr lang="vi-VN" dirty="0" err="1"/>
              <a:t>phối</a:t>
            </a:r>
            <a:r>
              <a:rPr lang="vi-VN" dirty="0"/>
              <a:t> </a:t>
            </a:r>
            <a:r>
              <a:rPr lang="vi-VN" dirty="0" err="1"/>
              <a:t>Gaussian</a:t>
            </a:r>
            <a:r>
              <a:rPr lang="vi-VN" dirty="0"/>
              <a:t> </a:t>
            </a:r>
            <a:r>
              <a:rPr lang="vi-VN" dirty="0" err="1"/>
              <a:t>đã</a:t>
            </a:r>
            <a:r>
              <a:rPr lang="vi-VN" dirty="0"/>
              <a:t> </a:t>
            </a:r>
            <a:r>
              <a:rPr lang="vi-VN" dirty="0" err="1"/>
              <a:t>được</a:t>
            </a:r>
            <a:r>
              <a:rPr lang="vi-VN" dirty="0"/>
              <a:t> </a:t>
            </a:r>
            <a:r>
              <a:rPr lang="vi-VN" dirty="0" err="1"/>
              <a:t>học</a:t>
            </a:r>
            <a:r>
              <a:rPr lang="vi-VN" dirty="0"/>
              <a:t> </a:t>
            </a:r>
            <a:r>
              <a:rPr lang="vi-VN" dirty="0" err="1"/>
              <a:t>từ</a:t>
            </a:r>
            <a:r>
              <a:rPr lang="vi-VN" dirty="0"/>
              <a:t> </a:t>
            </a:r>
            <a:r>
              <a:rPr lang="vi-VN" dirty="0" err="1"/>
              <a:t>dữ</a:t>
            </a:r>
            <a:r>
              <a:rPr lang="vi-VN" dirty="0"/>
              <a:t> </a:t>
            </a:r>
            <a:r>
              <a:rPr lang="vi-VN" dirty="0" err="1"/>
              <a:t>liệu</a:t>
            </a:r>
            <a:r>
              <a:rPr lang="vi-VN" dirty="0"/>
              <a:t> ban </a:t>
            </a:r>
            <a:r>
              <a:rPr lang="vi-VN" dirty="0" err="1"/>
              <a:t>đầu</a:t>
            </a:r>
            <a:r>
              <a:rPr lang="vi-VN" dirty="0"/>
              <a:t>. Đây </a:t>
            </a:r>
            <a:r>
              <a:rPr lang="vi-VN" dirty="0" err="1"/>
              <a:t>là</a:t>
            </a:r>
            <a:r>
              <a:rPr lang="vi-VN" dirty="0"/>
              <a:t> </a:t>
            </a:r>
            <a:r>
              <a:rPr lang="vi-VN" dirty="0" err="1"/>
              <a:t>một</a:t>
            </a:r>
            <a:r>
              <a:rPr lang="vi-VN" dirty="0"/>
              <a:t> phương </a:t>
            </a:r>
            <a:r>
              <a:rPr lang="vi-VN" dirty="0" err="1"/>
              <a:t>pháp</a:t>
            </a:r>
            <a:r>
              <a:rPr lang="vi-VN" dirty="0"/>
              <a:t> </a:t>
            </a:r>
            <a:r>
              <a:rPr lang="vi-VN" dirty="0" err="1"/>
              <a:t>phổ</a:t>
            </a:r>
            <a:r>
              <a:rPr lang="vi-VN" dirty="0"/>
              <a:t> </a:t>
            </a:r>
            <a:r>
              <a:rPr lang="vi-VN" dirty="0" err="1"/>
              <a:t>biến</a:t>
            </a:r>
            <a:r>
              <a:rPr lang="vi-VN" dirty="0"/>
              <a:t> trong </a:t>
            </a:r>
            <a:r>
              <a:rPr lang="vi-VN" dirty="0" err="1"/>
              <a:t>học</a:t>
            </a:r>
            <a:r>
              <a:rPr lang="vi-VN" dirty="0"/>
              <a:t> </a:t>
            </a:r>
            <a:r>
              <a:rPr lang="vi-VN" dirty="0" err="1"/>
              <a:t>máy</a:t>
            </a:r>
            <a:r>
              <a:rPr lang="vi-VN" dirty="0"/>
              <a:t> không </a:t>
            </a:r>
            <a:r>
              <a:rPr lang="vi-VN" dirty="0" err="1"/>
              <a:t>giám</a:t>
            </a:r>
            <a:r>
              <a:rPr lang="vi-VN" dirty="0"/>
              <a:t> </a:t>
            </a:r>
            <a:r>
              <a:rPr lang="vi-VN" dirty="0" err="1"/>
              <a:t>sát</a:t>
            </a:r>
            <a:r>
              <a:rPr lang="vi-VN" dirty="0"/>
              <a:t>, </a:t>
            </a:r>
            <a:r>
              <a:rPr lang="vi-VN" dirty="0" err="1"/>
              <a:t>đặc</a:t>
            </a:r>
            <a:r>
              <a:rPr lang="vi-VN" dirty="0"/>
              <a:t> </a:t>
            </a:r>
            <a:r>
              <a:rPr lang="vi-VN" dirty="0" err="1"/>
              <a:t>biệt</a:t>
            </a:r>
            <a:r>
              <a:rPr lang="vi-VN" dirty="0"/>
              <a:t> </a:t>
            </a:r>
            <a:r>
              <a:rPr lang="vi-VN" dirty="0" err="1"/>
              <a:t>là</a:t>
            </a:r>
            <a:r>
              <a:rPr lang="vi-VN" dirty="0"/>
              <a:t> trong </a:t>
            </a:r>
            <a:r>
              <a:rPr lang="vi-VN" dirty="0" err="1"/>
              <a:t>các</a:t>
            </a:r>
            <a:r>
              <a:rPr lang="vi-VN" dirty="0"/>
              <a:t> </a:t>
            </a:r>
            <a:r>
              <a:rPr lang="vi-VN" dirty="0" err="1"/>
              <a:t>ứng</a:t>
            </a:r>
            <a:r>
              <a:rPr lang="vi-VN" dirty="0"/>
              <a:t> </a:t>
            </a:r>
            <a:r>
              <a:rPr lang="vi-VN" dirty="0" err="1"/>
              <a:t>dụng</a:t>
            </a:r>
            <a:r>
              <a:rPr lang="vi-VN" dirty="0"/>
              <a:t> như </a:t>
            </a:r>
            <a:r>
              <a:rPr lang="vi-VN" dirty="0" err="1"/>
              <a:t>nhận</a:t>
            </a:r>
            <a:r>
              <a:rPr lang="vi-VN" dirty="0"/>
              <a:t> </a:t>
            </a:r>
            <a:r>
              <a:rPr lang="vi-VN" dirty="0" err="1"/>
              <a:t>dạng</a:t>
            </a:r>
            <a:r>
              <a:rPr lang="vi-VN" dirty="0"/>
              <a:t> </a:t>
            </a:r>
            <a:r>
              <a:rPr lang="vi-VN" dirty="0" err="1"/>
              <a:t>mẫu</a:t>
            </a:r>
            <a:r>
              <a:rPr lang="vi-VN" dirty="0"/>
              <a:t>, </a:t>
            </a:r>
            <a:r>
              <a:rPr lang="vi-VN" dirty="0" err="1"/>
              <a:t>nén</a:t>
            </a:r>
            <a:r>
              <a:rPr lang="vi-VN" dirty="0"/>
              <a:t> </a:t>
            </a:r>
            <a:r>
              <a:rPr lang="vi-VN" dirty="0" err="1"/>
              <a:t>dữ</a:t>
            </a:r>
            <a:r>
              <a:rPr lang="vi-VN" dirty="0"/>
              <a:t> </a:t>
            </a:r>
            <a:r>
              <a:rPr lang="vi-VN" dirty="0" err="1"/>
              <a:t>liệu</a:t>
            </a:r>
            <a:r>
              <a:rPr lang="vi-VN" dirty="0"/>
              <a:t>, </a:t>
            </a:r>
            <a:r>
              <a:rPr lang="vi-VN" dirty="0" err="1"/>
              <a:t>và</a:t>
            </a:r>
            <a:r>
              <a:rPr lang="vi-VN" dirty="0"/>
              <a:t> sinh </a:t>
            </a:r>
            <a:r>
              <a:rPr lang="vi-VN" dirty="0" err="1"/>
              <a:t>mẫu</a:t>
            </a:r>
            <a:r>
              <a:rPr lang="vi-VN" dirty="0"/>
              <a:t>.</a:t>
            </a:r>
            <a:endParaRPr lang="vi-VN" dirty="0"/>
          </a:p>
          <a:p>
            <a:r>
              <a:rPr lang="vi-VN" b="1" dirty="0"/>
              <a:t>b. </a:t>
            </a:r>
            <a:r>
              <a:rPr lang="vi-VN" b="1" dirty="0" err="1"/>
              <a:t>Thuật</a:t>
            </a:r>
            <a:r>
              <a:rPr lang="vi-VN" b="1" dirty="0"/>
              <a:t> </a:t>
            </a:r>
            <a:r>
              <a:rPr lang="vi-VN" b="1" dirty="0" err="1"/>
              <a:t>toán</a:t>
            </a:r>
            <a:r>
              <a:rPr lang="vi-VN" b="1" dirty="0"/>
              <a:t>:</a:t>
            </a:r>
            <a:endParaRPr lang="vi-VN" dirty="0"/>
          </a:p>
          <a:p>
            <a:r>
              <a:rPr lang="vi-VN" b="1" dirty="0" err="1"/>
              <a:t>Fit</a:t>
            </a:r>
            <a:r>
              <a:rPr lang="vi-VN" b="1" dirty="0"/>
              <a:t> GMM:</a:t>
            </a:r>
            <a:r>
              <a:rPr lang="vi-VN" dirty="0"/>
              <a:t> </a:t>
            </a:r>
            <a:r>
              <a:rPr lang="vi-VN" dirty="0" err="1"/>
              <a:t>Áp</a:t>
            </a:r>
            <a:r>
              <a:rPr lang="vi-VN" dirty="0"/>
              <a:t> </a:t>
            </a:r>
            <a:r>
              <a:rPr lang="vi-VN" dirty="0" err="1"/>
              <a:t>dụng</a:t>
            </a:r>
            <a:r>
              <a:rPr lang="vi-VN" dirty="0"/>
              <a:t> GMM lên </a:t>
            </a:r>
            <a:r>
              <a:rPr lang="vi-VN" dirty="0" err="1"/>
              <a:t>tập</a:t>
            </a:r>
            <a:r>
              <a:rPr lang="vi-VN" dirty="0"/>
              <a:t> </a:t>
            </a:r>
            <a:r>
              <a:rPr lang="vi-VN" dirty="0" err="1"/>
              <a:t>dữ</a:t>
            </a:r>
            <a:r>
              <a:rPr lang="vi-VN" dirty="0"/>
              <a:t> </a:t>
            </a:r>
            <a:r>
              <a:rPr lang="vi-VN" dirty="0" err="1"/>
              <a:t>liệu</a:t>
            </a:r>
            <a:r>
              <a:rPr lang="vi-VN" dirty="0"/>
              <a:t> </a:t>
            </a:r>
            <a:r>
              <a:rPr lang="vi-VN" dirty="0" err="1"/>
              <a:t>để</a:t>
            </a:r>
            <a:r>
              <a:rPr lang="vi-VN" dirty="0"/>
              <a:t> </a:t>
            </a:r>
            <a:r>
              <a:rPr lang="vi-VN" dirty="0" err="1"/>
              <a:t>tìm</a:t>
            </a:r>
            <a:r>
              <a:rPr lang="vi-VN" dirty="0"/>
              <a:t> </a:t>
            </a:r>
            <a:r>
              <a:rPr lang="vi-VN" dirty="0" err="1"/>
              <a:t>các</a:t>
            </a:r>
            <a:r>
              <a:rPr lang="vi-VN" dirty="0"/>
              <a:t> tham </a:t>
            </a:r>
            <a:r>
              <a:rPr lang="vi-VN" dirty="0" err="1"/>
              <a:t>số</a:t>
            </a:r>
            <a:r>
              <a:rPr lang="vi-VN" dirty="0"/>
              <a:t> </a:t>
            </a:r>
            <a:r>
              <a:rPr lang="vi-VN" dirty="0" err="1"/>
              <a:t>của</a:t>
            </a:r>
            <a:r>
              <a:rPr lang="vi-VN" dirty="0"/>
              <a:t> </a:t>
            </a:r>
            <a:r>
              <a:rPr lang="vi-VN" dirty="0" err="1"/>
              <a:t>các</a:t>
            </a:r>
            <a:r>
              <a:rPr lang="vi-VN" dirty="0"/>
              <a:t> phân </a:t>
            </a:r>
            <a:r>
              <a:rPr lang="vi-VN" dirty="0" err="1"/>
              <a:t>phối</a:t>
            </a:r>
            <a:r>
              <a:rPr lang="vi-VN" dirty="0"/>
              <a:t> </a:t>
            </a:r>
            <a:r>
              <a:rPr lang="vi-VN" dirty="0" err="1"/>
              <a:t>Gaussian</a:t>
            </a:r>
            <a:r>
              <a:rPr lang="vi-VN" dirty="0"/>
              <a:t> </a:t>
            </a:r>
            <a:r>
              <a:rPr lang="vi-VN" dirty="0" err="1"/>
              <a:t>thành</a:t>
            </a:r>
            <a:r>
              <a:rPr lang="vi-VN" dirty="0"/>
              <a:t> </a:t>
            </a:r>
            <a:r>
              <a:rPr lang="vi-VN" dirty="0" err="1"/>
              <a:t>phần</a:t>
            </a:r>
            <a:r>
              <a:rPr lang="vi-VN" dirty="0"/>
              <a:t> (</a:t>
            </a:r>
            <a:r>
              <a:rPr lang="vi-VN" dirty="0" err="1"/>
              <a:t>mean</a:t>
            </a:r>
            <a:r>
              <a:rPr lang="vi-VN" dirty="0"/>
              <a:t>, </a:t>
            </a:r>
            <a:r>
              <a:rPr lang="vi-VN" dirty="0" err="1"/>
              <a:t>covariance</a:t>
            </a:r>
            <a:r>
              <a:rPr lang="vi-VN" dirty="0"/>
              <a:t>).</a:t>
            </a:r>
            <a:endParaRPr lang="vi-VN" dirty="0"/>
          </a:p>
          <a:p>
            <a:r>
              <a:rPr lang="vi-VN" b="1" dirty="0" err="1"/>
              <a:t>Sample</a:t>
            </a:r>
            <a:r>
              <a:rPr lang="vi-VN" b="1" dirty="0"/>
              <a:t> </a:t>
            </a:r>
            <a:r>
              <a:rPr lang="vi-VN" b="1" dirty="0" err="1"/>
              <a:t>from</a:t>
            </a:r>
            <a:r>
              <a:rPr lang="vi-VN" b="1" dirty="0"/>
              <a:t> GMM:</a:t>
            </a:r>
            <a:r>
              <a:rPr lang="vi-VN" dirty="0"/>
              <a:t> Sau khi mô </a:t>
            </a:r>
            <a:r>
              <a:rPr lang="vi-VN" dirty="0" err="1"/>
              <a:t>hình</a:t>
            </a:r>
            <a:r>
              <a:rPr lang="vi-VN" dirty="0"/>
              <a:t> </a:t>
            </a:r>
            <a:r>
              <a:rPr lang="vi-VN" dirty="0" err="1"/>
              <a:t>đã</a:t>
            </a:r>
            <a:r>
              <a:rPr lang="vi-VN" dirty="0"/>
              <a:t> </a:t>
            </a:r>
            <a:r>
              <a:rPr lang="vi-VN" dirty="0" err="1"/>
              <a:t>được</a:t>
            </a:r>
            <a:r>
              <a:rPr lang="vi-VN" dirty="0"/>
              <a:t> </a:t>
            </a:r>
            <a:r>
              <a:rPr lang="vi-VN" dirty="0" err="1"/>
              <a:t>huấn</a:t>
            </a:r>
            <a:r>
              <a:rPr lang="vi-VN" dirty="0"/>
              <a:t> </a:t>
            </a:r>
            <a:r>
              <a:rPr lang="vi-VN" dirty="0" err="1"/>
              <a:t>luyện</a:t>
            </a:r>
            <a:r>
              <a:rPr lang="vi-VN" dirty="0"/>
              <a:t>, ta </a:t>
            </a:r>
            <a:r>
              <a:rPr lang="vi-VN" dirty="0" err="1"/>
              <a:t>có</a:t>
            </a:r>
            <a:r>
              <a:rPr lang="vi-VN" dirty="0"/>
              <a:t> </a:t>
            </a:r>
            <a:r>
              <a:rPr lang="vi-VN" dirty="0" err="1"/>
              <a:t>thể</a:t>
            </a:r>
            <a:r>
              <a:rPr lang="vi-VN" dirty="0"/>
              <a:t> sinh ra </a:t>
            </a:r>
            <a:r>
              <a:rPr lang="vi-VN" dirty="0" err="1"/>
              <a:t>các</a:t>
            </a:r>
            <a:r>
              <a:rPr lang="vi-VN" dirty="0"/>
              <a:t> </a:t>
            </a:r>
            <a:r>
              <a:rPr lang="vi-VN" dirty="0" err="1"/>
              <a:t>mẫu</a:t>
            </a:r>
            <a:r>
              <a:rPr lang="vi-VN" dirty="0"/>
              <a:t> </a:t>
            </a:r>
            <a:r>
              <a:rPr lang="vi-VN" dirty="0" err="1"/>
              <a:t>mới</a:t>
            </a:r>
            <a:r>
              <a:rPr lang="vi-VN" dirty="0"/>
              <a:t> </a:t>
            </a:r>
            <a:r>
              <a:rPr lang="vi-VN" dirty="0" err="1"/>
              <a:t>bằng</a:t>
            </a:r>
            <a:r>
              <a:rPr lang="vi-VN" dirty="0"/>
              <a:t> </a:t>
            </a:r>
            <a:r>
              <a:rPr lang="vi-VN" dirty="0" err="1"/>
              <a:t>cách</a:t>
            </a:r>
            <a:r>
              <a:rPr lang="vi-VN" dirty="0"/>
              <a:t> </a:t>
            </a:r>
            <a:r>
              <a:rPr lang="vi-VN" dirty="0" err="1"/>
              <a:t>lấy</a:t>
            </a:r>
            <a:r>
              <a:rPr lang="vi-VN" dirty="0"/>
              <a:t> </a:t>
            </a:r>
            <a:r>
              <a:rPr lang="vi-VN" dirty="0" err="1"/>
              <a:t>mẫu</a:t>
            </a:r>
            <a:r>
              <a:rPr lang="vi-VN" dirty="0"/>
              <a:t> </a:t>
            </a:r>
            <a:r>
              <a:rPr lang="vi-VN" dirty="0" err="1"/>
              <a:t>từ</a:t>
            </a:r>
            <a:r>
              <a:rPr lang="vi-VN" dirty="0"/>
              <a:t> </a:t>
            </a:r>
            <a:r>
              <a:rPr lang="vi-VN" dirty="0" err="1"/>
              <a:t>các</a:t>
            </a:r>
            <a:r>
              <a:rPr lang="vi-VN" dirty="0"/>
              <a:t> phân </a:t>
            </a:r>
            <a:r>
              <a:rPr lang="vi-VN" dirty="0" err="1"/>
              <a:t>phối</a:t>
            </a:r>
            <a:r>
              <a:rPr lang="vi-VN" dirty="0"/>
              <a:t> </a:t>
            </a:r>
            <a:r>
              <a:rPr lang="vi-VN" dirty="0" err="1"/>
              <a:t>Gaussian</a:t>
            </a:r>
            <a:r>
              <a:rPr lang="vi-VN" dirty="0"/>
              <a:t> </a:t>
            </a:r>
            <a:r>
              <a:rPr lang="vi-VN" dirty="0" err="1"/>
              <a:t>này</a:t>
            </a:r>
            <a:r>
              <a:rPr lang="vi-VN" dirty="0"/>
              <a:t>.</a:t>
            </a:r>
            <a:endParaRPr lang="vi-VN" dirty="0"/>
          </a:p>
          <a:p>
            <a:r>
              <a:rPr lang="vi-VN" b="1" dirty="0" err="1"/>
              <a:t>Combine</a:t>
            </a:r>
            <a:r>
              <a:rPr lang="vi-VN" b="1" dirty="0"/>
              <a:t> </a:t>
            </a:r>
            <a:r>
              <a:rPr lang="vi-VN" b="1" dirty="0" err="1"/>
              <a:t>Data</a:t>
            </a:r>
            <a:r>
              <a:rPr lang="vi-VN" b="1" dirty="0"/>
              <a:t>:</a:t>
            </a:r>
            <a:r>
              <a:rPr lang="vi-VN" dirty="0"/>
              <a:t> </a:t>
            </a:r>
            <a:r>
              <a:rPr lang="vi-VN" dirty="0" err="1"/>
              <a:t>Các</a:t>
            </a:r>
            <a:r>
              <a:rPr lang="vi-VN" dirty="0"/>
              <a:t> </a:t>
            </a:r>
            <a:r>
              <a:rPr lang="vi-VN" dirty="0" err="1"/>
              <a:t>mẫu</a:t>
            </a:r>
            <a:r>
              <a:rPr lang="vi-VN" dirty="0"/>
              <a:t> </a:t>
            </a:r>
            <a:r>
              <a:rPr lang="vi-VN" dirty="0" err="1"/>
              <a:t>mới</a:t>
            </a:r>
            <a:r>
              <a:rPr lang="vi-VN" dirty="0"/>
              <a:t> </a:t>
            </a:r>
            <a:r>
              <a:rPr lang="vi-VN" dirty="0" err="1"/>
              <a:t>này</a:t>
            </a:r>
            <a:r>
              <a:rPr lang="vi-VN" dirty="0"/>
              <a:t> </a:t>
            </a:r>
            <a:r>
              <a:rPr lang="vi-VN" dirty="0" err="1"/>
              <a:t>có</a:t>
            </a:r>
            <a:r>
              <a:rPr lang="vi-VN" dirty="0"/>
              <a:t> </a:t>
            </a:r>
            <a:r>
              <a:rPr lang="vi-VN" dirty="0" err="1"/>
              <a:t>thể</a:t>
            </a:r>
            <a:r>
              <a:rPr lang="vi-VN" dirty="0"/>
              <a:t> </a:t>
            </a:r>
            <a:r>
              <a:rPr lang="vi-VN" dirty="0" err="1"/>
              <a:t>được</a:t>
            </a:r>
            <a:r>
              <a:rPr lang="vi-VN" dirty="0"/>
              <a:t> thêm </a:t>
            </a:r>
            <a:r>
              <a:rPr lang="vi-VN" dirty="0" err="1"/>
              <a:t>vào</a:t>
            </a:r>
            <a:r>
              <a:rPr lang="vi-VN" dirty="0"/>
              <a:t> </a:t>
            </a:r>
            <a:r>
              <a:rPr lang="vi-VN" dirty="0" err="1"/>
              <a:t>tập</a:t>
            </a:r>
            <a:r>
              <a:rPr lang="vi-VN" dirty="0"/>
              <a:t> </a:t>
            </a:r>
            <a:r>
              <a:rPr lang="vi-VN" dirty="0" err="1"/>
              <a:t>dữ</a:t>
            </a:r>
            <a:r>
              <a:rPr lang="vi-VN" dirty="0"/>
              <a:t> </a:t>
            </a:r>
            <a:r>
              <a:rPr lang="vi-VN" dirty="0" err="1"/>
              <a:t>liệu</a:t>
            </a:r>
            <a:r>
              <a:rPr lang="vi-VN" dirty="0"/>
              <a:t> </a:t>
            </a:r>
            <a:r>
              <a:rPr lang="vi-VN" dirty="0" err="1"/>
              <a:t>gốc</a:t>
            </a:r>
            <a:r>
              <a:rPr lang="vi-VN" dirty="0"/>
              <a:t> </a:t>
            </a:r>
            <a:r>
              <a:rPr lang="vi-VN" dirty="0" err="1"/>
              <a:t>để</a:t>
            </a:r>
            <a:r>
              <a:rPr lang="vi-VN" dirty="0"/>
              <a:t> tăng </a:t>
            </a:r>
            <a:r>
              <a:rPr lang="vi-VN" dirty="0" err="1"/>
              <a:t>kích</a:t>
            </a:r>
            <a:r>
              <a:rPr lang="vi-VN" dirty="0"/>
              <a:t> </a:t>
            </a:r>
            <a:r>
              <a:rPr lang="vi-VN" dirty="0" err="1"/>
              <a:t>thước</a:t>
            </a:r>
            <a:r>
              <a:rPr lang="vi-VN" dirty="0"/>
              <a:t> </a:t>
            </a:r>
            <a:r>
              <a:rPr lang="vi-VN" dirty="0" err="1"/>
              <a:t>và</a:t>
            </a:r>
            <a:r>
              <a:rPr lang="vi-VN" dirty="0"/>
              <a:t> </a:t>
            </a:r>
            <a:r>
              <a:rPr lang="vi-VN" dirty="0" err="1"/>
              <a:t>độ</a:t>
            </a:r>
            <a:r>
              <a:rPr lang="vi-VN" dirty="0"/>
              <a:t> đa </a:t>
            </a:r>
            <a:r>
              <a:rPr lang="vi-VN" dirty="0" err="1"/>
              <a:t>dạng</a:t>
            </a:r>
            <a:r>
              <a:rPr lang="vi-VN" dirty="0"/>
              <a:t> </a:t>
            </a:r>
            <a:r>
              <a:rPr lang="vi-VN" dirty="0" err="1"/>
              <a:t>của</a:t>
            </a:r>
            <a:r>
              <a:rPr lang="vi-VN" dirty="0"/>
              <a:t> </a:t>
            </a:r>
            <a:r>
              <a:rPr lang="vi-VN" dirty="0" err="1"/>
              <a:t>dữ</a:t>
            </a:r>
            <a:r>
              <a:rPr lang="vi-VN" dirty="0"/>
              <a:t> </a:t>
            </a:r>
            <a:r>
              <a:rPr lang="vi-VN" dirty="0" err="1"/>
              <a:t>liệu</a:t>
            </a:r>
            <a:r>
              <a:rPr lang="vi-VN" dirty="0"/>
              <a:t>.</a:t>
            </a:r>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c. Ưu </a:t>
            </a:r>
            <a:r>
              <a:rPr lang="vi-VN" b="1" dirty="0" err="1"/>
              <a:t>điểm</a:t>
            </a:r>
            <a:r>
              <a:rPr lang="vi-VN" b="1" dirty="0"/>
              <a:t>:</a:t>
            </a:r>
            <a:endParaRPr lang="vi-VN" dirty="0"/>
          </a:p>
          <a:p>
            <a:r>
              <a:rPr lang="vi-VN" b="1" dirty="0" err="1"/>
              <a:t>Tạo</a:t>
            </a:r>
            <a:r>
              <a:rPr lang="vi-VN" b="1" dirty="0"/>
              <a:t> </a:t>
            </a:r>
            <a:r>
              <a:rPr lang="vi-VN" b="1" dirty="0" err="1"/>
              <a:t>mẫu</a:t>
            </a:r>
            <a:r>
              <a:rPr lang="vi-VN" b="1" dirty="0"/>
              <a:t> </a:t>
            </a:r>
            <a:r>
              <a:rPr lang="vi-VN" b="1" dirty="0" err="1"/>
              <a:t>tổng</a:t>
            </a:r>
            <a:r>
              <a:rPr lang="vi-VN" b="1" dirty="0"/>
              <a:t> </a:t>
            </a:r>
            <a:r>
              <a:rPr lang="vi-VN" b="1" dirty="0" err="1"/>
              <a:t>hợp</a:t>
            </a:r>
            <a:r>
              <a:rPr lang="vi-VN" b="1" dirty="0"/>
              <a:t> </a:t>
            </a:r>
            <a:r>
              <a:rPr lang="vi-VN" b="1" dirty="0" err="1"/>
              <a:t>có</a:t>
            </a:r>
            <a:r>
              <a:rPr lang="vi-VN" b="1" dirty="0"/>
              <a:t> ý </a:t>
            </a:r>
            <a:r>
              <a:rPr lang="vi-VN" b="1" dirty="0" err="1"/>
              <a:t>nghĩa</a:t>
            </a:r>
            <a:r>
              <a:rPr lang="vi-VN" b="1" dirty="0"/>
              <a:t>:</a:t>
            </a:r>
            <a:r>
              <a:rPr lang="vi-VN" dirty="0"/>
              <a:t> </a:t>
            </a:r>
            <a:r>
              <a:rPr lang="vi-VN" dirty="0" err="1"/>
              <a:t>Mẫu</a:t>
            </a:r>
            <a:r>
              <a:rPr lang="vi-VN" dirty="0"/>
              <a:t> </a:t>
            </a:r>
            <a:r>
              <a:rPr lang="vi-VN" dirty="0" err="1"/>
              <a:t>mới</a:t>
            </a:r>
            <a:r>
              <a:rPr lang="vi-VN" dirty="0"/>
              <a:t> </a:t>
            </a:r>
            <a:r>
              <a:rPr lang="vi-VN" dirty="0" err="1"/>
              <a:t>được</a:t>
            </a:r>
            <a:r>
              <a:rPr lang="vi-VN" dirty="0"/>
              <a:t> sinh ra </a:t>
            </a:r>
            <a:r>
              <a:rPr lang="vi-VN" dirty="0" err="1"/>
              <a:t>dựa</a:t>
            </a:r>
            <a:r>
              <a:rPr lang="vi-VN" dirty="0"/>
              <a:t> trên </a:t>
            </a:r>
            <a:r>
              <a:rPr lang="vi-VN" dirty="0" err="1"/>
              <a:t>các</a:t>
            </a:r>
            <a:r>
              <a:rPr lang="vi-VN" dirty="0"/>
              <a:t> phân </a:t>
            </a:r>
            <a:r>
              <a:rPr lang="vi-VN" dirty="0" err="1"/>
              <a:t>phối</a:t>
            </a:r>
            <a:r>
              <a:rPr lang="vi-VN" dirty="0"/>
              <a:t> </a:t>
            </a:r>
            <a:r>
              <a:rPr lang="vi-VN" dirty="0" err="1"/>
              <a:t>thực</a:t>
            </a:r>
            <a:r>
              <a:rPr lang="vi-VN" dirty="0"/>
              <a:t> </a:t>
            </a:r>
            <a:r>
              <a:rPr lang="vi-VN" dirty="0" err="1"/>
              <a:t>tế</a:t>
            </a:r>
            <a:r>
              <a:rPr lang="vi-VN" dirty="0"/>
              <a:t>, </a:t>
            </a:r>
            <a:r>
              <a:rPr lang="vi-VN" dirty="0" err="1"/>
              <a:t>giúp</a:t>
            </a:r>
            <a:r>
              <a:rPr lang="vi-VN" dirty="0"/>
              <a:t> duy </a:t>
            </a:r>
            <a:r>
              <a:rPr lang="vi-VN" dirty="0" err="1"/>
              <a:t>trì</a:t>
            </a:r>
            <a:r>
              <a:rPr lang="vi-VN" dirty="0"/>
              <a:t> </a:t>
            </a:r>
            <a:r>
              <a:rPr lang="vi-VN" dirty="0" err="1"/>
              <a:t>cấu</a:t>
            </a:r>
            <a:r>
              <a:rPr lang="vi-VN" dirty="0"/>
              <a:t> </a:t>
            </a:r>
            <a:r>
              <a:rPr lang="vi-VN" dirty="0" err="1"/>
              <a:t>trúc</a:t>
            </a:r>
            <a:r>
              <a:rPr lang="vi-VN" dirty="0"/>
              <a:t> </a:t>
            </a:r>
            <a:r>
              <a:rPr lang="vi-VN" dirty="0" err="1"/>
              <a:t>và</a:t>
            </a:r>
            <a:r>
              <a:rPr lang="vi-VN" dirty="0"/>
              <a:t> </a:t>
            </a:r>
            <a:r>
              <a:rPr lang="vi-VN" dirty="0" err="1"/>
              <a:t>đặc</a:t>
            </a:r>
            <a:r>
              <a:rPr lang="vi-VN" dirty="0"/>
              <a:t> </a:t>
            </a:r>
            <a:r>
              <a:rPr lang="vi-VN" dirty="0" err="1"/>
              <a:t>tính</a:t>
            </a:r>
            <a:r>
              <a:rPr lang="vi-VN" dirty="0"/>
              <a:t> </a:t>
            </a:r>
            <a:r>
              <a:rPr lang="vi-VN" dirty="0" err="1"/>
              <a:t>của</a:t>
            </a:r>
            <a:r>
              <a:rPr lang="vi-VN" dirty="0"/>
              <a:t> </a:t>
            </a:r>
            <a:r>
              <a:rPr lang="vi-VN" dirty="0" err="1"/>
              <a:t>dữ</a:t>
            </a:r>
            <a:r>
              <a:rPr lang="vi-VN" dirty="0"/>
              <a:t> </a:t>
            </a:r>
            <a:r>
              <a:rPr lang="vi-VN" dirty="0" err="1"/>
              <a:t>liệu</a:t>
            </a:r>
            <a:r>
              <a:rPr lang="vi-VN" dirty="0"/>
              <a:t> </a:t>
            </a:r>
            <a:r>
              <a:rPr lang="vi-VN" dirty="0" err="1"/>
              <a:t>gốc</a:t>
            </a:r>
            <a:r>
              <a:rPr lang="vi-VN" dirty="0"/>
              <a:t>.</a:t>
            </a:r>
            <a:endParaRPr lang="vi-VN" dirty="0"/>
          </a:p>
          <a:p>
            <a:r>
              <a:rPr lang="vi-VN" b="1" dirty="0"/>
              <a:t>Linh </a:t>
            </a:r>
            <a:r>
              <a:rPr lang="vi-VN" b="1" dirty="0" err="1"/>
              <a:t>hoạt</a:t>
            </a:r>
            <a:r>
              <a:rPr lang="vi-VN" b="1" dirty="0"/>
              <a:t>:</a:t>
            </a:r>
            <a:r>
              <a:rPr lang="vi-VN" dirty="0"/>
              <a:t> GMM </a:t>
            </a:r>
            <a:r>
              <a:rPr lang="vi-VN" dirty="0" err="1"/>
              <a:t>có</a:t>
            </a:r>
            <a:r>
              <a:rPr lang="vi-VN" dirty="0"/>
              <a:t> </a:t>
            </a:r>
            <a:r>
              <a:rPr lang="vi-VN" dirty="0" err="1"/>
              <a:t>thể</a:t>
            </a:r>
            <a:r>
              <a:rPr lang="vi-VN" dirty="0"/>
              <a:t> mô </a:t>
            </a:r>
            <a:r>
              <a:rPr lang="vi-VN" dirty="0" err="1"/>
              <a:t>hình</a:t>
            </a:r>
            <a:r>
              <a:rPr lang="vi-VN" dirty="0"/>
              <a:t> </a:t>
            </a:r>
            <a:r>
              <a:rPr lang="vi-VN" dirty="0" err="1"/>
              <a:t>hóa</a:t>
            </a:r>
            <a:r>
              <a:rPr lang="vi-VN" dirty="0"/>
              <a:t> </a:t>
            </a:r>
            <a:r>
              <a:rPr lang="vi-VN" dirty="0" err="1"/>
              <a:t>các</a:t>
            </a:r>
            <a:r>
              <a:rPr lang="vi-VN" dirty="0"/>
              <a:t> phân </a:t>
            </a:r>
            <a:r>
              <a:rPr lang="vi-VN" dirty="0" err="1"/>
              <a:t>phối</a:t>
            </a:r>
            <a:r>
              <a:rPr lang="vi-VN" dirty="0"/>
              <a:t> </a:t>
            </a:r>
            <a:r>
              <a:rPr lang="vi-VN" dirty="0" err="1"/>
              <a:t>phức</a:t>
            </a:r>
            <a:r>
              <a:rPr lang="vi-VN" dirty="0"/>
              <a:t> </a:t>
            </a:r>
            <a:r>
              <a:rPr lang="vi-VN" dirty="0" err="1"/>
              <a:t>tạp</a:t>
            </a:r>
            <a:r>
              <a:rPr lang="vi-VN" dirty="0"/>
              <a:t> </a:t>
            </a:r>
            <a:r>
              <a:rPr lang="vi-VN" dirty="0" err="1"/>
              <a:t>bằng</a:t>
            </a:r>
            <a:r>
              <a:rPr lang="vi-VN" dirty="0"/>
              <a:t> </a:t>
            </a:r>
            <a:r>
              <a:rPr lang="vi-VN" dirty="0" err="1"/>
              <a:t>cách</a:t>
            </a:r>
            <a:r>
              <a:rPr lang="vi-VN" dirty="0"/>
              <a:t> </a:t>
            </a:r>
            <a:r>
              <a:rPr lang="vi-VN" dirty="0" err="1"/>
              <a:t>kết</a:t>
            </a:r>
            <a:r>
              <a:rPr lang="vi-VN" dirty="0"/>
              <a:t> </a:t>
            </a:r>
            <a:r>
              <a:rPr lang="vi-VN" dirty="0" err="1"/>
              <a:t>hợp</a:t>
            </a:r>
            <a:r>
              <a:rPr lang="vi-VN" dirty="0"/>
              <a:t> </a:t>
            </a:r>
            <a:r>
              <a:rPr lang="vi-VN" dirty="0" err="1"/>
              <a:t>nhiều</a:t>
            </a:r>
            <a:r>
              <a:rPr lang="vi-VN" dirty="0"/>
              <a:t> </a:t>
            </a:r>
            <a:r>
              <a:rPr lang="vi-VN" dirty="0" err="1"/>
              <a:t>Gaussian</a:t>
            </a:r>
            <a:r>
              <a:rPr lang="vi-VN" dirty="0"/>
              <a:t>, </a:t>
            </a:r>
            <a:r>
              <a:rPr lang="vi-VN" dirty="0" err="1"/>
              <a:t>giúp</a:t>
            </a:r>
            <a:r>
              <a:rPr lang="vi-VN" dirty="0"/>
              <a:t> </a:t>
            </a:r>
            <a:r>
              <a:rPr lang="vi-VN" dirty="0" err="1"/>
              <a:t>nó</a:t>
            </a:r>
            <a:r>
              <a:rPr lang="vi-VN" dirty="0"/>
              <a:t> </a:t>
            </a:r>
            <a:r>
              <a:rPr lang="vi-VN" dirty="0" err="1"/>
              <a:t>phù</a:t>
            </a:r>
            <a:r>
              <a:rPr lang="vi-VN" dirty="0"/>
              <a:t> </a:t>
            </a:r>
            <a:r>
              <a:rPr lang="vi-VN" dirty="0" err="1"/>
              <a:t>hợp</a:t>
            </a:r>
            <a:r>
              <a:rPr lang="vi-VN" dirty="0"/>
              <a:t> </a:t>
            </a:r>
            <a:r>
              <a:rPr lang="vi-VN" dirty="0" err="1"/>
              <a:t>với</a:t>
            </a:r>
            <a:r>
              <a:rPr lang="vi-VN" dirty="0"/>
              <a:t> </a:t>
            </a:r>
            <a:r>
              <a:rPr lang="vi-VN" dirty="0" err="1"/>
              <a:t>nhiều</a:t>
            </a:r>
            <a:r>
              <a:rPr lang="vi-VN" dirty="0"/>
              <a:t> </a:t>
            </a:r>
            <a:r>
              <a:rPr lang="vi-VN" dirty="0" err="1"/>
              <a:t>loại</a:t>
            </a:r>
            <a:r>
              <a:rPr lang="vi-VN" dirty="0"/>
              <a:t> </a:t>
            </a:r>
            <a:r>
              <a:rPr lang="vi-VN" dirty="0" err="1"/>
              <a:t>dữ</a:t>
            </a:r>
            <a:r>
              <a:rPr lang="vi-VN" dirty="0"/>
              <a:t> </a:t>
            </a:r>
            <a:r>
              <a:rPr lang="vi-VN" dirty="0" err="1"/>
              <a:t>liệu</a:t>
            </a:r>
            <a:r>
              <a:rPr lang="vi-VN" dirty="0"/>
              <a:t> </a:t>
            </a:r>
            <a:r>
              <a:rPr lang="vi-VN" dirty="0" err="1"/>
              <a:t>khác</a:t>
            </a:r>
            <a:r>
              <a:rPr lang="vi-VN" dirty="0"/>
              <a:t> nhau.</a:t>
            </a:r>
            <a:endParaRPr lang="vi-VN" dirty="0"/>
          </a:p>
          <a:p>
            <a:r>
              <a:rPr lang="vi-VN" b="1" dirty="0"/>
              <a:t>d. </a:t>
            </a:r>
            <a:r>
              <a:rPr lang="vi-VN" b="1" dirty="0" err="1"/>
              <a:t>Nhược</a:t>
            </a:r>
            <a:r>
              <a:rPr lang="vi-VN" b="1" dirty="0"/>
              <a:t> </a:t>
            </a:r>
            <a:r>
              <a:rPr lang="vi-VN" b="1" dirty="0" err="1"/>
              <a:t>điểm</a:t>
            </a:r>
            <a:r>
              <a:rPr lang="vi-VN" b="1" dirty="0"/>
              <a:t>:</a:t>
            </a:r>
            <a:endParaRPr lang="vi-VN" dirty="0"/>
          </a:p>
          <a:p>
            <a:r>
              <a:rPr lang="vi-VN" b="1" dirty="0" err="1"/>
              <a:t>Phức</a:t>
            </a:r>
            <a:r>
              <a:rPr lang="vi-VN" b="1" dirty="0"/>
              <a:t> </a:t>
            </a:r>
            <a:r>
              <a:rPr lang="vi-VN" b="1" dirty="0" err="1"/>
              <a:t>tạp</a:t>
            </a:r>
            <a:r>
              <a:rPr lang="vi-VN" b="1" dirty="0"/>
              <a:t> </a:t>
            </a:r>
            <a:r>
              <a:rPr lang="vi-VN" b="1" dirty="0" err="1"/>
              <a:t>tính</a:t>
            </a:r>
            <a:r>
              <a:rPr lang="vi-VN" b="1" dirty="0"/>
              <a:t> </a:t>
            </a:r>
            <a:r>
              <a:rPr lang="vi-VN" b="1" dirty="0" err="1"/>
              <a:t>toán</a:t>
            </a:r>
            <a:r>
              <a:rPr lang="vi-VN" b="1" dirty="0"/>
              <a:t>:</a:t>
            </a:r>
            <a:r>
              <a:rPr lang="vi-VN" dirty="0"/>
              <a:t> </a:t>
            </a:r>
            <a:r>
              <a:rPr lang="vi-VN" dirty="0" err="1"/>
              <a:t>Quá</a:t>
            </a:r>
            <a:r>
              <a:rPr lang="vi-VN" dirty="0"/>
              <a:t> </a:t>
            </a:r>
            <a:r>
              <a:rPr lang="vi-VN" dirty="0" err="1"/>
              <a:t>trình</a:t>
            </a:r>
            <a:r>
              <a:rPr lang="vi-VN" dirty="0"/>
              <a:t> </a:t>
            </a:r>
            <a:r>
              <a:rPr lang="vi-VN" dirty="0" err="1"/>
              <a:t>ước</a:t>
            </a:r>
            <a:r>
              <a:rPr lang="vi-VN" dirty="0"/>
              <a:t> </a:t>
            </a:r>
            <a:r>
              <a:rPr lang="vi-VN" dirty="0" err="1"/>
              <a:t>lượng</a:t>
            </a:r>
            <a:r>
              <a:rPr lang="vi-VN" dirty="0"/>
              <a:t> tham </a:t>
            </a:r>
            <a:r>
              <a:rPr lang="vi-VN" dirty="0" err="1"/>
              <a:t>số</a:t>
            </a:r>
            <a:r>
              <a:rPr lang="vi-VN" dirty="0"/>
              <a:t> cho GMM </a:t>
            </a:r>
            <a:r>
              <a:rPr lang="vi-VN" dirty="0" err="1"/>
              <a:t>đòi</a:t>
            </a:r>
            <a:r>
              <a:rPr lang="vi-VN" dirty="0"/>
              <a:t> </a:t>
            </a:r>
            <a:r>
              <a:rPr lang="vi-VN" dirty="0" err="1"/>
              <a:t>hỏi</a:t>
            </a:r>
            <a:r>
              <a:rPr lang="vi-VN" dirty="0"/>
              <a:t> </a:t>
            </a:r>
            <a:r>
              <a:rPr lang="vi-VN" dirty="0" err="1"/>
              <a:t>nhiều</a:t>
            </a:r>
            <a:r>
              <a:rPr lang="vi-VN" dirty="0"/>
              <a:t> </a:t>
            </a:r>
            <a:r>
              <a:rPr lang="vi-VN" dirty="0" err="1"/>
              <a:t>tính</a:t>
            </a:r>
            <a:r>
              <a:rPr lang="vi-VN" dirty="0"/>
              <a:t> </a:t>
            </a:r>
            <a:r>
              <a:rPr lang="vi-VN" dirty="0" err="1"/>
              <a:t>toán</a:t>
            </a:r>
            <a:r>
              <a:rPr lang="vi-VN" dirty="0"/>
              <a:t> </a:t>
            </a:r>
            <a:r>
              <a:rPr lang="vi-VN" dirty="0" err="1"/>
              <a:t>và</a:t>
            </a:r>
            <a:r>
              <a:rPr lang="vi-VN" dirty="0"/>
              <a:t> </a:t>
            </a:r>
            <a:r>
              <a:rPr lang="vi-VN" dirty="0" err="1"/>
              <a:t>có</a:t>
            </a:r>
            <a:r>
              <a:rPr lang="vi-VN" dirty="0"/>
              <a:t> </a:t>
            </a:r>
            <a:r>
              <a:rPr lang="vi-VN" dirty="0" err="1"/>
              <a:t>thể</a:t>
            </a:r>
            <a:r>
              <a:rPr lang="vi-VN" dirty="0"/>
              <a:t> </a:t>
            </a:r>
            <a:r>
              <a:rPr lang="vi-VN" dirty="0" err="1"/>
              <a:t>gặp</a:t>
            </a:r>
            <a:r>
              <a:rPr lang="vi-VN" dirty="0"/>
              <a:t> </a:t>
            </a:r>
            <a:r>
              <a:rPr lang="vi-VN" dirty="0" err="1"/>
              <a:t>khó</a:t>
            </a:r>
            <a:r>
              <a:rPr lang="vi-VN" dirty="0"/>
              <a:t> khăn </a:t>
            </a:r>
            <a:r>
              <a:rPr lang="vi-VN" dirty="0" err="1"/>
              <a:t>với</a:t>
            </a:r>
            <a:r>
              <a:rPr lang="vi-VN" dirty="0"/>
              <a:t> </a:t>
            </a:r>
            <a:r>
              <a:rPr lang="vi-VN" dirty="0" err="1"/>
              <a:t>các</a:t>
            </a:r>
            <a:r>
              <a:rPr lang="vi-VN" dirty="0"/>
              <a:t> </a:t>
            </a:r>
            <a:r>
              <a:rPr lang="vi-VN" dirty="0" err="1"/>
              <a:t>tập</a:t>
            </a:r>
            <a:r>
              <a:rPr lang="vi-VN" dirty="0"/>
              <a:t> </a:t>
            </a:r>
            <a:r>
              <a:rPr lang="vi-VN" dirty="0" err="1"/>
              <a:t>dữ</a:t>
            </a:r>
            <a:r>
              <a:rPr lang="vi-VN" dirty="0"/>
              <a:t> </a:t>
            </a:r>
            <a:r>
              <a:rPr lang="vi-VN" dirty="0" err="1"/>
              <a:t>liệu</a:t>
            </a:r>
            <a:r>
              <a:rPr lang="vi-VN" dirty="0"/>
              <a:t> </a:t>
            </a:r>
            <a:r>
              <a:rPr lang="vi-VN" dirty="0" err="1"/>
              <a:t>lớn</a:t>
            </a:r>
            <a:r>
              <a:rPr lang="vi-VN" dirty="0"/>
              <a:t>.</a:t>
            </a:r>
            <a:endParaRPr lang="vi-VN" dirty="0"/>
          </a:p>
          <a:p>
            <a:r>
              <a:rPr lang="vi-VN" b="1" dirty="0" err="1"/>
              <a:t>Nhạy</a:t>
            </a:r>
            <a:r>
              <a:rPr lang="vi-VN" b="1" dirty="0"/>
              <a:t> </a:t>
            </a:r>
            <a:r>
              <a:rPr lang="vi-VN" b="1" dirty="0" err="1"/>
              <a:t>cảm</a:t>
            </a:r>
            <a:r>
              <a:rPr lang="vi-VN" b="1" dirty="0"/>
              <a:t> </a:t>
            </a:r>
            <a:r>
              <a:rPr lang="vi-VN" b="1" dirty="0" err="1"/>
              <a:t>với</a:t>
            </a:r>
            <a:r>
              <a:rPr lang="vi-VN" b="1" dirty="0"/>
              <a:t> </a:t>
            </a:r>
            <a:r>
              <a:rPr lang="vi-VN" b="1" dirty="0" err="1"/>
              <a:t>số</a:t>
            </a:r>
            <a:r>
              <a:rPr lang="vi-VN" b="1" dirty="0"/>
              <a:t> </a:t>
            </a:r>
            <a:r>
              <a:rPr lang="vi-VN" b="1" dirty="0" err="1"/>
              <a:t>lượng</a:t>
            </a:r>
            <a:r>
              <a:rPr lang="vi-VN" b="1" dirty="0"/>
              <a:t> </a:t>
            </a:r>
            <a:r>
              <a:rPr lang="vi-VN" b="1" dirty="0" err="1"/>
              <a:t>thành</a:t>
            </a:r>
            <a:r>
              <a:rPr lang="vi-VN" b="1" dirty="0"/>
              <a:t> </a:t>
            </a:r>
            <a:r>
              <a:rPr lang="vi-VN" b="1" dirty="0" err="1"/>
              <a:t>phần</a:t>
            </a:r>
            <a:r>
              <a:rPr lang="vi-VN" b="1" dirty="0"/>
              <a:t>:</a:t>
            </a:r>
            <a:r>
              <a:rPr lang="vi-VN" dirty="0"/>
              <a:t> </a:t>
            </a:r>
            <a:r>
              <a:rPr lang="vi-VN" dirty="0" err="1"/>
              <a:t>Việc</a:t>
            </a:r>
            <a:r>
              <a:rPr lang="vi-VN" dirty="0"/>
              <a:t> </a:t>
            </a:r>
            <a:r>
              <a:rPr lang="vi-VN" dirty="0" err="1"/>
              <a:t>chọn</a:t>
            </a:r>
            <a:r>
              <a:rPr lang="vi-VN" dirty="0"/>
              <a:t> </a:t>
            </a:r>
            <a:r>
              <a:rPr lang="vi-VN" dirty="0" err="1"/>
              <a:t>số</a:t>
            </a:r>
            <a:r>
              <a:rPr lang="vi-VN" dirty="0"/>
              <a:t> </a:t>
            </a:r>
            <a:r>
              <a:rPr lang="vi-VN" dirty="0" err="1"/>
              <a:t>lượng</a:t>
            </a:r>
            <a:r>
              <a:rPr lang="vi-VN" dirty="0"/>
              <a:t> </a:t>
            </a:r>
            <a:r>
              <a:rPr lang="vi-VN" dirty="0" err="1"/>
              <a:t>thành</a:t>
            </a:r>
            <a:r>
              <a:rPr lang="vi-VN" dirty="0"/>
              <a:t> </a:t>
            </a:r>
            <a:r>
              <a:rPr lang="vi-VN" dirty="0" err="1"/>
              <a:t>phần</a:t>
            </a:r>
            <a:r>
              <a:rPr lang="vi-VN" dirty="0"/>
              <a:t> </a:t>
            </a:r>
            <a:r>
              <a:rPr lang="vi-VN" dirty="0" err="1"/>
              <a:t>Gaussian</a:t>
            </a:r>
            <a:r>
              <a:rPr lang="vi-VN" dirty="0"/>
              <a:t> (</a:t>
            </a:r>
            <a:r>
              <a:rPr lang="vi-VN" dirty="0" err="1"/>
              <a:t>số</a:t>
            </a:r>
            <a:r>
              <a:rPr lang="vi-VN" dirty="0"/>
              <a:t> </a:t>
            </a:r>
            <a:r>
              <a:rPr lang="vi-VN" dirty="0" err="1"/>
              <a:t>lượng</a:t>
            </a:r>
            <a:r>
              <a:rPr lang="vi-VN" dirty="0"/>
              <a:t> </a:t>
            </a:r>
            <a:r>
              <a:rPr lang="vi-VN" dirty="0" err="1"/>
              <a:t>cụm</a:t>
            </a:r>
            <a:r>
              <a:rPr lang="vi-VN" dirty="0"/>
              <a:t>) </a:t>
            </a:r>
            <a:r>
              <a:rPr lang="vi-VN" dirty="0" err="1"/>
              <a:t>có</a:t>
            </a:r>
            <a:r>
              <a:rPr lang="vi-VN" dirty="0"/>
              <a:t> </a:t>
            </a:r>
            <a:r>
              <a:rPr lang="vi-VN" dirty="0" err="1"/>
              <a:t>thể</a:t>
            </a:r>
            <a:r>
              <a:rPr lang="vi-VN" dirty="0"/>
              <a:t> </a:t>
            </a:r>
            <a:r>
              <a:rPr lang="vi-VN" dirty="0" err="1"/>
              <a:t>khó</a:t>
            </a:r>
            <a:r>
              <a:rPr lang="vi-VN" dirty="0"/>
              <a:t> khăn </a:t>
            </a:r>
            <a:r>
              <a:rPr lang="vi-VN" dirty="0" err="1"/>
              <a:t>và</a:t>
            </a:r>
            <a:r>
              <a:rPr lang="vi-VN" dirty="0"/>
              <a:t> </a:t>
            </a:r>
            <a:r>
              <a:rPr lang="vi-VN" dirty="0" err="1"/>
              <a:t>ảnh</a:t>
            </a:r>
            <a:r>
              <a:rPr lang="vi-VN" dirty="0"/>
              <a:t> </a:t>
            </a:r>
            <a:r>
              <a:rPr lang="vi-VN" dirty="0" err="1"/>
              <a:t>hưởng</a:t>
            </a:r>
            <a:r>
              <a:rPr lang="vi-VN" dirty="0"/>
              <a:t> </a:t>
            </a:r>
            <a:r>
              <a:rPr lang="vi-VN" dirty="0" err="1"/>
              <a:t>đến</a:t>
            </a:r>
            <a:r>
              <a:rPr lang="vi-VN" dirty="0"/>
              <a:t> </a:t>
            </a:r>
            <a:r>
              <a:rPr lang="vi-VN" dirty="0" err="1"/>
              <a:t>hiệu</a:t>
            </a:r>
            <a:r>
              <a:rPr lang="vi-VN" dirty="0"/>
              <a:t> </a:t>
            </a:r>
            <a:r>
              <a:rPr lang="vi-VN" dirty="0" err="1"/>
              <a:t>suất</a:t>
            </a:r>
            <a:r>
              <a:rPr lang="vi-VN" dirty="0"/>
              <a:t> </a:t>
            </a:r>
            <a:r>
              <a:rPr lang="vi-VN" dirty="0" err="1"/>
              <a:t>của</a:t>
            </a:r>
            <a:r>
              <a:rPr lang="vi-VN" dirty="0"/>
              <a:t> mô </a:t>
            </a:r>
            <a:r>
              <a:rPr lang="vi-VN" dirty="0" err="1"/>
              <a:t>hình</a:t>
            </a:r>
            <a:r>
              <a:rPr lang="vi-VN" dirty="0"/>
              <a:t>.</a:t>
            </a:r>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279" y="3666394"/>
            <a:ext cx="5196254" cy="1283677"/>
          </a:xfrm>
        </p:spPr>
        <p:txBody>
          <a:bodyPr anchor="b">
            <a:noAutofit/>
          </a:bodyPr>
          <a:lstStyle>
            <a:lvl1pPr algn="ctr">
              <a:defRPr sz="4500" b="1">
                <a:solidFill>
                  <a:schemeClr val="accent4">
                    <a:lumMod val="40000"/>
                    <a:lumOff val="60000"/>
                  </a:schemeClr>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369278" y="5178670"/>
            <a:ext cx="4848765" cy="457200"/>
          </a:xfrm>
        </p:spPr>
        <p:txBody>
          <a:bodyPr/>
          <a:lstStyle>
            <a:lvl1pPr marL="0" indent="0" algn="ctr">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p:cNvSpPr>
            <a:spLocks noGrp="1"/>
          </p:cNvSpPr>
          <p:nvPr>
            <p:ph type="body" sz="quarter" idx="11"/>
          </p:nvPr>
        </p:nvSpPr>
        <p:spPr>
          <a:xfrm>
            <a:off x="369278" y="5794132"/>
            <a:ext cx="4848765" cy="918552"/>
          </a:xfrm>
        </p:spPr>
        <p:txBody>
          <a:bodyPr>
            <a:norm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905607"/>
            <a:ext cx="1971675" cy="5271356"/>
          </a:xfrm>
        </p:spPr>
        <p:txBody>
          <a:bodyPr vert="eaVert"/>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07733" y="905609"/>
            <a:ext cx="5800725" cy="5271355"/>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07732" y="395654"/>
            <a:ext cx="8449406" cy="580292"/>
          </a:xfrm>
        </p:spPr>
        <p:txBody>
          <a:bodyPr/>
          <a:lstStyle>
            <a:lvl1pPr>
              <a:defRPr>
                <a:solidFill>
                  <a:schemeClr val="tx1"/>
                </a:solidFill>
              </a:defRPr>
            </a:lvl1pPr>
          </a:lstStyle>
          <a:p>
            <a:r>
              <a:rPr lang="en-US"/>
              <a:t>Click to edit Master title style</a:t>
            </a:r>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0146" y="2"/>
            <a:ext cx="7658100" cy="589085"/>
          </a:xfrm>
        </p:spPr>
        <p:txBody>
          <a:bodyPr>
            <a:noAutofit/>
          </a:bodyPr>
          <a:lstStyle>
            <a:lvl1pPr>
              <a:defRPr sz="36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90146" y="861647"/>
            <a:ext cx="8572500" cy="5460023"/>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10"/>
          </p:nvPr>
        </p:nvSpPr>
        <p:spPr>
          <a:xfrm>
            <a:off x="7163534" y="6559062"/>
            <a:ext cx="995729" cy="298938"/>
          </a:xfrm>
        </p:spPr>
        <p:txBody>
          <a:bodyPr/>
          <a:lstStyle>
            <a:lvl1pPr algn="ctr">
              <a:defRPr>
                <a:solidFill>
                  <a:schemeClr val="bg1"/>
                </a:solidFill>
              </a:defRPr>
            </a:lvl1pPr>
          </a:lstStyle>
          <a:p>
            <a:endParaRPr lang="en-US"/>
          </a:p>
        </p:txBody>
      </p:sp>
      <p:sp>
        <p:nvSpPr>
          <p:cNvPr id="5" name="Footer Placeholder 4"/>
          <p:cNvSpPr>
            <a:spLocks noGrp="1"/>
          </p:cNvSpPr>
          <p:nvPr>
            <p:ph type="ftr" sz="quarter" idx="11"/>
          </p:nvPr>
        </p:nvSpPr>
        <p:spPr>
          <a:xfrm>
            <a:off x="290148" y="6559062"/>
            <a:ext cx="6873386" cy="298938"/>
          </a:xfrm>
        </p:spPr>
        <p:txBody>
          <a:bodyPr/>
          <a:lstStyle>
            <a:lvl1pPr algn="l">
              <a:defRPr/>
            </a:lvl1pPr>
          </a:lstStyle>
          <a:p>
            <a:endParaRPr lang="en-US"/>
          </a:p>
        </p:txBody>
      </p:sp>
      <p:sp>
        <p:nvSpPr>
          <p:cNvPr id="6" name="Slide Number Placeholder 5"/>
          <p:cNvSpPr>
            <a:spLocks noGrp="1"/>
          </p:cNvSpPr>
          <p:nvPr>
            <p:ph type="sldNum" sz="quarter" idx="12"/>
          </p:nvPr>
        </p:nvSpPr>
        <p:spPr>
          <a:xfrm>
            <a:off x="8159262" y="6550273"/>
            <a:ext cx="703384" cy="298937"/>
          </a:xfrm>
        </p:spPr>
        <p:txBody>
          <a:bodyPr/>
          <a:lstStyle>
            <a:lvl1pPr algn="r">
              <a:defRPr/>
            </a:lvl1pPr>
          </a:lstStyle>
          <a:p>
            <a:fld id="{834A3715-FC91-284B-8702-1BAEDE956EBF}" type="slidenum">
              <a:rPr lang="en-US" smtClean="0"/>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046285"/>
            <a:ext cx="3886200" cy="513067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Content Placeholder 3"/>
          <p:cNvSpPr>
            <a:spLocks noGrp="1"/>
          </p:cNvSpPr>
          <p:nvPr>
            <p:ph sz="half" idx="2"/>
          </p:nvPr>
        </p:nvSpPr>
        <p:spPr>
          <a:xfrm>
            <a:off x="4629150" y="1046285"/>
            <a:ext cx="3886200" cy="513067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866777"/>
            <a:ext cx="7886700" cy="823912"/>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733" y="16976"/>
            <a:ext cx="7526213" cy="5721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948877" cy="530786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7733" y="987425"/>
            <a:ext cx="3271287" cy="53078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image" Target="../media/image3.png"/><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7733" y="1"/>
            <a:ext cx="7605346" cy="58029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7732" y="879232"/>
            <a:ext cx="8563706" cy="5512777"/>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4" name="Date Placeholder 3"/>
          <p:cNvSpPr>
            <a:spLocks noGrp="1"/>
          </p:cNvSpPr>
          <p:nvPr>
            <p:ph type="dt" sz="half" idx="2"/>
          </p:nvPr>
        </p:nvSpPr>
        <p:spPr>
          <a:xfrm>
            <a:off x="7051430" y="6567854"/>
            <a:ext cx="1301263" cy="290146"/>
          </a:xfrm>
          <a:prstGeom prst="rect">
            <a:avLst/>
          </a:prstGeom>
        </p:spPr>
        <p:txBody>
          <a:bodyPr vert="horz" lIns="91440" tIns="45720" rIns="91440" bIns="45720" rtlCol="0" anchor="ctr"/>
          <a:lstStyle>
            <a:lvl1pPr algn="ctr">
              <a:defRPr sz="1200">
                <a:solidFill>
                  <a:schemeClr val="bg1">
                    <a:lumMod val="95000"/>
                  </a:schemeClr>
                </a:solidFill>
              </a:defRPr>
            </a:lvl1pPr>
          </a:lstStyle>
          <a:p>
            <a:endParaRPr lang="en-US"/>
          </a:p>
        </p:txBody>
      </p:sp>
      <p:sp>
        <p:nvSpPr>
          <p:cNvPr id="5" name="Footer Placeholder 4"/>
          <p:cNvSpPr>
            <a:spLocks noGrp="1"/>
          </p:cNvSpPr>
          <p:nvPr>
            <p:ph type="ftr" sz="quarter" idx="3"/>
          </p:nvPr>
        </p:nvSpPr>
        <p:spPr>
          <a:xfrm>
            <a:off x="307732" y="6567857"/>
            <a:ext cx="6743697" cy="290145"/>
          </a:xfrm>
          <a:prstGeom prst="rect">
            <a:avLst/>
          </a:prstGeom>
        </p:spPr>
        <p:txBody>
          <a:bodyPr vert="horz" lIns="91440" tIns="45720" rIns="91440" bIns="45720" rtlCol="0" anchor="ctr"/>
          <a:lstStyle>
            <a:lvl1pPr algn="l">
              <a:defRPr sz="12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352693" y="6567856"/>
            <a:ext cx="518746" cy="259675"/>
          </a:xfrm>
          <a:prstGeom prst="rect">
            <a:avLst/>
          </a:prstGeom>
        </p:spPr>
        <p:txBody>
          <a:bodyPr vert="horz" lIns="91440" tIns="45720" rIns="91440" bIns="45720" rtlCol="0" anchor="ctr"/>
          <a:lstStyle>
            <a:lvl1pPr algn="r">
              <a:defRPr sz="1200">
                <a:solidFill>
                  <a:schemeClr val="bg1"/>
                </a:solidFill>
              </a:defRPr>
            </a:lvl1pPr>
          </a:lstStyle>
          <a:p>
            <a:fld id="{834A3715-FC91-284B-8702-1BAEDE956EBF}" type="slidenum">
              <a:rPr lang="en-US" smtClean="0"/>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3600" b="1" i="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2.png"/><Relationship Id="rId1"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4.png"/><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25.jpe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31269" y="6057109"/>
            <a:ext cx="5485257" cy="918552"/>
          </a:xfrm>
        </p:spPr>
        <p:txBody>
          <a:bodyPr>
            <a:normAutofit/>
          </a:bodyPr>
          <a:lstStyle/>
          <a:p>
            <a:r>
              <a:rPr lang="en-US" sz="1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Present</a:t>
            </a:r>
            <a:r>
              <a:rPr lang="vi-VN" altLang="en-US" sz="1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ed by: </a:t>
            </a:r>
            <a:r>
              <a:rPr lang="en-US" altLang="en-US" sz="1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V</a:t>
            </a:r>
            <a:r>
              <a:rPr lang="vi-VN" altLang="en-US" sz="1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ũ Quang Phúc</a:t>
            </a:r>
            <a:endParaRPr lang="vi-VN" altLang="en-US" sz="1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endParaRPr>
          </a:p>
        </p:txBody>
      </p:sp>
      <p:sp>
        <p:nvSpPr>
          <p:cNvPr id="3" name="Title 2"/>
          <p:cNvSpPr>
            <a:spLocks noGrp="1"/>
          </p:cNvSpPr>
          <p:nvPr>
            <p:ph type="ctrTitle"/>
          </p:nvPr>
        </p:nvSpPr>
        <p:spPr>
          <a:xfrm>
            <a:off x="163795" y="4070838"/>
            <a:ext cx="4452933" cy="1283677"/>
          </a:xfrm>
        </p:spPr>
        <p:txBody>
          <a:bodyPr/>
          <a:lstStyle/>
          <a:p>
            <a:pPr algn="l"/>
            <a:r>
              <a:rPr lang="vi-VN" altLang="en-US" sz="2800" b="0" dirty="0">
                <a:effectLst/>
                <a:cs typeface="+mj-lt"/>
              </a:rPr>
              <a:t>Applying Machine learning for </a:t>
            </a:r>
            <a:r>
              <a:rPr lang="en-US" sz="2800" b="0" dirty="0">
                <a:effectLst/>
                <a:cs typeface="+mj-lt"/>
              </a:rPr>
              <a:t>Diagnosing </a:t>
            </a:r>
            <a:r>
              <a:rPr lang="vi-VN" altLang="en-US" sz="2800" b="0" dirty="0">
                <a:effectLst/>
                <a:cs typeface="+mj-lt"/>
              </a:rPr>
              <a:t>azheimer Disease</a:t>
            </a:r>
            <a:endParaRPr lang="vi-VN" altLang="en-US" sz="2800" b="0" dirty="0">
              <a:effectLst/>
              <a:cs typeface="+mj-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Features Description</a:t>
            </a:r>
            <a:endParaRPr lang="en-US" sz="2800" dirty="0"/>
          </a:p>
        </p:txBody>
      </p:sp>
      <p:sp>
        <p:nvSpPr>
          <p:cNvPr id="3" name="Content Placeholder 2"/>
          <p:cNvSpPr>
            <a:spLocks noGrp="1"/>
          </p:cNvSpPr>
          <p:nvPr>
            <p:ph idx="1"/>
          </p:nvPr>
        </p:nvSpPr>
        <p:spPr>
          <a:xfrm>
            <a:off x="285750" y="918155"/>
            <a:ext cx="8572500" cy="5460023"/>
          </a:xfrm>
        </p:spPr>
        <p:txBody>
          <a:bodyPr>
            <a:normAutofit/>
          </a:bodyPr>
          <a:lstStyle/>
          <a:p>
            <a:pPr algn="just">
              <a:lnSpc>
                <a:spcPct val="150000"/>
              </a:lnSpc>
            </a:pPr>
            <a:r>
              <a:rPr lang="en-US" sz="2000" b="1" dirty="0" err="1"/>
              <a:t>Describle</a:t>
            </a:r>
            <a:r>
              <a:rPr lang="en-US" sz="2000" b="1" dirty="0"/>
              <a:t>:</a:t>
            </a:r>
            <a:endParaRPr lang="en-US" sz="2000" b="1" dirty="0"/>
          </a:p>
          <a:p>
            <a:pPr lvl="1" algn="just">
              <a:lnSpc>
                <a:spcPct val="150000"/>
              </a:lnSpc>
            </a:pPr>
            <a:r>
              <a:rPr lang="en-US" sz="1600" dirty="0"/>
              <a:t>Some details</a:t>
            </a:r>
            <a:endParaRPr lang="en-US" sz="16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pic>
        <p:nvPicPr>
          <p:cNvPr id="6" name="Hình ảnh 5"/>
          <p:cNvPicPr>
            <a:picLocks noChangeAspect="1"/>
          </p:cNvPicPr>
          <p:nvPr/>
        </p:nvPicPr>
        <p:blipFill rotWithShape="1">
          <a:blip r:embed="rId1"/>
          <a:srcRect l="-1" t="7478" r="-4072" b="44314"/>
          <a:stretch>
            <a:fillRect/>
          </a:stretch>
        </p:blipFill>
        <p:spPr>
          <a:xfrm>
            <a:off x="688866" y="2014228"/>
            <a:ext cx="4084692" cy="2588596"/>
          </a:xfrm>
          <a:prstGeom prst="rect">
            <a:avLst/>
          </a:prstGeom>
        </p:spPr>
      </p:pic>
      <p:pic>
        <p:nvPicPr>
          <p:cNvPr id="9" name="Hình ảnh 8"/>
          <p:cNvPicPr>
            <a:picLocks noChangeAspect="1"/>
          </p:cNvPicPr>
          <p:nvPr/>
        </p:nvPicPr>
        <p:blipFill rotWithShape="1">
          <a:blip r:embed="rId1"/>
          <a:srcRect l="-1" t="55686" r="-4072" b="6754"/>
          <a:stretch>
            <a:fillRect/>
          </a:stretch>
        </p:blipFill>
        <p:spPr>
          <a:xfrm>
            <a:off x="4824323" y="2586027"/>
            <a:ext cx="4084692" cy="201679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Features Description</a:t>
            </a:r>
            <a:endParaRPr lang="en-US" sz="2800" dirty="0"/>
          </a:p>
        </p:txBody>
      </p:sp>
      <p:sp>
        <p:nvSpPr>
          <p:cNvPr id="3" name="Content Placeholder 2"/>
          <p:cNvSpPr>
            <a:spLocks noGrp="1"/>
          </p:cNvSpPr>
          <p:nvPr>
            <p:ph idx="1"/>
          </p:nvPr>
        </p:nvSpPr>
        <p:spPr>
          <a:xfrm>
            <a:off x="285750" y="918155"/>
            <a:ext cx="8572500" cy="5460023"/>
          </a:xfrm>
        </p:spPr>
        <p:txBody>
          <a:bodyPr>
            <a:normAutofit/>
          </a:bodyPr>
          <a:lstStyle/>
          <a:p>
            <a:pPr algn="just">
              <a:lnSpc>
                <a:spcPct val="150000"/>
              </a:lnSpc>
            </a:pPr>
            <a:r>
              <a:rPr lang="en-US" sz="2000" b="1" dirty="0" err="1"/>
              <a:t>Describle</a:t>
            </a:r>
            <a:r>
              <a:rPr lang="en-US" sz="2000" b="1" dirty="0"/>
              <a:t>:</a:t>
            </a:r>
            <a:endParaRPr lang="en-US" sz="2000" b="1" dirty="0"/>
          </a:p>
          <a:p>
            <a:pPr lvl="1" algn="just">
              <a:lnSpc>
                <a:spcPct val="150000"/>
              </a:lnSpc>
            </a:pPr>
            <a:r>
              <a:rPr lang="en-US" sz="1600" dirty="0"/>
              <a:t>Some details</a:t>
            </a:r>
            <a:endParaRPr lang="en-US" sz="16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pic>
        <p:nvPicPr>
          <p:cNvPr id="7" name="Hình ảnh 6"/>
          <p:cNvPicPr>
            <a:picLocks noChangeAspect="1"/>
          </p:cNvPicPr>
          <p:nvPr/>
        </p:nvPicPr>
        <p:blipFill>
          <a:blip r:embed="rId1"/>
          <a:stretch>
            <a:fillRect/>
          </a:stretch>
        </p:blipFill>
        <p:spPr>
          <a:xfrm>
            <a:off x="2172660" y="2131887"/>
            <a:ext cx="4798679" cy="362615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Features Description</a:t>
            </a:r>
            <a:endParaRPr lang="en-US" sz="2800" dirty="0"/>
          </a:p>
        </p:txBody>
      </p:sp>
      <p:sp>
        <p:nvSpPr>
          <p:cNvPr id="3" name="Content Placeholder 2"/>
          <p:cNvSpPr>
            <a:spLocks noGrp="1"/>
          </p:cNvSpPr>
          <p:nvPr>
            <p:ph idx="1"/>
          </p:nvPr>
        </p:nvSpPr>
        <p:spPr>
          <a:xfrm>
            <a:off x="285750" y="918155"/>
            <a:ext cx="8572500" cy="5460023"/>
          </a:xfrm>
        </p:spPr>
        <p:txBody>
          <a:bodyPr>
            <a:normAutofit/>
          </a:bodyPr>
          <a:lstStyle/>
          <a:p>
            <a:pPr algn="just">
              <a:lnSpc>
                <a:spcPct val="150000"/>
              </a:lnSpc>
            </a:pPr>
            <a:r>
              <a:rPr lang="en-US" sz="2000" b="1" dirty="0" err="1"/>
              <a:t>Describle</a:t>
            </a:r>
            <a:r>
              <a:rPr lang="en-US" sz="2000" b="1" dirty="0"/>
              <a:t>:</a:t>
            </a:r>
            <a:endParaRPr lang="en-US" sz="2000" b="1" dirty="0"/>
          </a:p>
          <a:p>
            <a:pPr lvl="1" algn="just">
              <a:lnSpc>
                <a:spcPct val="150000"/>
              </a:lnSpc>
            </a:pPr>
            <a:r>
              <a:rPr lang="en-US" sz="1600" dirty="0"/>
              <a:t>Some details</a:t>
            </a:r>
            <a:endParaRPr lang="en-US" sz="16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pic>
        <p:nvPicPr>
          <p:cNvPr id="7" name="Hình ảnh 6"/>
          <p:cNvPicPr>
            <a:picLocks noChangeAspect="1"/>
          </p:cNvPicPr>
          <p:nvPr/>
        </p:nvPicPr>
        <p:blipFill>
          <a:blip r:embed="rId1"/>
          <a:stretch>
            <a:fillRect/>
          </a:stretch>
        </p:blipFill>
        <p:spPr>
          <a:xfrm>
            <a:off x="2532877" y="2391066"/>
            <a:ext cx="4078246" cy="3013117"/>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3055" y="2820077"/>
            <a:ext cx="8797889" cy="1346667"/>
          </a:xfrm>
        </p:spPr>
        <p:txBody>
          <a:bodyPr/>
          <a:lstStyle/>
          <a:p>
            <a:pPr algn="ctr"/>
            <a:r>
              <a:rPr lang="en-US" dirty="0"/>
              <a:t>Data reprocessing</a:t>
            </a:r>
            <a:endParaRPr lang="en-US"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327"/>
            <a:ext cx="7658100" cy="342505"/>
          </a:xfrm>
        </p:spPr>
        <p:txBody>
          <a:bodyPr/>
          <a:lstStyle/>
          <a:p>
            <a:pPr algn="just">
              <a:lnSpc>
                <a:spcPct val="150000"/>
              </a:lnSpc>
            </a:pPr>
            <a:r>
              <a:rPr lang="en-US" sz="2800" dirty="0"/>
              <a:t>Data preprocessing</a:t>
            </a:r>
            <a:endParaRPr lang="en-US" sz="2800"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551055" y="968604"/>
            <a:ext cx="2176878" cy="506292"/>
          </a:xfrm>
          <a:prstGeom prst="rect">
            <a:avLst/>
          </a:prstGeom>
        </p:spPr>
        <p:txBody>
          <a:bodyPr wrap="none">
            <a:spAutoFit/>
          </a:bodyPr>
          <a:lstStyle/>
          <a:p>
            <a:pPr marL="512445" lvl="1" indent="-342900" algn="just">
              <a:lnSpc>
                <a:spcPct val="150000"/>
              </a:lnSpc>
              <a:buFont typeface="Arial" panose="020B0604020202020204" pitchFamily="34" charset="0"/>
              <a:buChar char="•"/>
            </a:pPr>
            <a:r>
              <a:rPr lang="en-US" sz="2000" dirty="0"/>
              <a:t>Data cleaning </a:t>
            </a:r>
            <a:endParaRPr lang="en-US" sz="2000" dirty="0"/>
          </a:p>
        </p:txBody>
      </p:sp>
      <p:sp>
        <p:nvSpPr>
          <p:cNvPr id="9" name="Hình chữ nhật 8"/>
          <p:cNvSpPr/>
          <p:nvPr/>
        </p:nvSpPr>
        <p:spPr>
          <a:xfrm>
            <a:off x="531000" y="1479129"/>
            <a:ext cx="3717364" cy="506292"/>
          </a:xfrm>
          <a:prstGeom prst="rect">
            <a:avLst/>
          </a:prstGeom>
        </p:spPr>
        <p:txBody>
          <a:bodyPr wrap="none">
            <a:spAutoFit/>
          </a:bodyPr>
          <a:lstStyle/>
          <a:p>
            <a:pPr marL="512445" lvl="1" indent="-342900" algn="just">
              <a:lnSpc>
                <a:spcPct val="150000"/>
              </a:lnSpc>
              <a:buFont typeface="Arial" panose="020B0604020202020204" pitchFamily="34" charset="0"/>
              <a:buChar char="•"/>
            </a:pPr>
            <a:r>
              <a:rPr lang="en-US" sz="2000" dirty="0"/>
              <a:t>Data processing and division </a:t>
            </a:r>
            <a:endParaRPr lang="en-US" sz="2000" dirty="0"/>
          </a:p>
        </p:txBody>
      </p:sp>
      <p:sp>
        <p:nvSpPr>
          <p:cNvPr id="10" name="Content Placeholder 2"/>
          <p:cNvSpPr txBox="1"/>
          <p:nvPr/>
        </p:nvSpPr>
        <p:spPr>
          <a:xfrm>
            <a:off x="413070" y="3555950"/>
            <a:ext cx="8576897" cy="1386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287655" algn="just">
              <a:lnSpc>
                <a:spcPct val="150000"/>
              </a:lnSpc>
            </a:pPr>
            <a:endParaRPr lang="en-US" sz="1600" dirty="0"/>
          </a:p>
          <a:p>
            <a:pPr marL="457200" lvl="1" indent="0" algn="just">
              <a:lnSpc>
                <a:spcPct val="150000"/>
              </a:lnSpc>
              <a:buFont typeface="Arial" panose="020B0604020202020204" pitchFamily="34" charset="0"/>
              <a:buNone/>
            </a:pPr>
            <a:endParaRPr lang="en-US" sz="16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327"/>
            <a:ext cx="7658100" cy="342505"/>
          </a:xfrm>
        </p:spPr>
        <p:txBody>
          <a:bodyPr/>
          <a:lstStyle/>
          <a:p>
            <a:pPr algn="just">
              <a:lnSpc>
                <a:spcPct val="150000"/>
              </a:lnSpc>
            </a:pPr>
            <a:r>
              <a:rPr lang="en-US" sz="2800" dirty="0"/>
              <a:t>Data preprocessing</a:t>
            </a:r>
            <a:endParaRPr lang="en-US" sz="2800" dirty="0"/>
          </a:p>
        </p:txBody>
      </p:sp>
      <p:sp>
        <p:nvSpPr>
          <p:cNvPr id="3" name="Content Placeholder 2"/>
          <p:cNvSpPr>
            <a:spLocks noGrp="1"/>
          </p:cNvSpPr>
          <p:nvPr>
            <p:ph idx="1"/>
          </p:nvPr>
        </p:nvSpPr>
        <p:spPr>
          <a:xfrm>
            <a:off x="413070" y="1408086"/>
            <a:ext cx="8576897" cy="1386486"/>
          </a:xfrm>
        </p:spPr>
        <p:txBody>
          <a:bodyPr>
            <a:normAutofit/>
          </a:bodyPr>
          <a:lstStyle/>
          <a:p>
            <a:pPr marL="457200" lvl="1" indent="-287655" algn="just">
              <a:lnSpc>
                <a:spcPct val="150000"/>
              </a:lnSpc>
            </a:pPr>
            <a:r>
              <a:rPr lang="en-US" sz="1600" dirty="0"/>
              <a:t>Check and handle missing data</a:t>
            </a:r>
            <a:endParaRPr lang="en-US" sz="1600" dirty="0"/>
          </a:p>
          <a:p>
            <a:pPr marL="457200" lvl="1" indent="-287655" algn="just">
              <a:lnSpc>
                <a:spcPct val="150000"/>
              </a:lnSpc>
            </a:pPr>
            <a:r>
              <a:rPr lang="en-US" sz="1600" dirty="0"/>
              <a:t>Check frequency of occurrence and handle unknown data</a:t>
            </a:r>
            <a:endParaRPr lang="en-US" sz="1600" dirty="0"/>
          </a:p>
          <a:p>
            <a:pPr marL="457200" lvl="1" indent="-287655" algn="just">
              <a:lnSpc>
                <a:spcPct val="150000"/>
              </a:lnSpc>
            </a:pPr>
            <a:r>
              <a:rPr lang="en-US" sz="1600" dirty="0"/>
              <a:t>Check for outliers in data</a:t>
            </a:r>
            <a:endParaRPr lang="en-US" sz="1600" dirty="0"/>
          </a:p>
          <a:p>
            <a:pPr marL="169545" lvl="1" indent="0" algn="just">
              <a:lnSpc>
                <a:spcPct val="150000"/>
              </a:lnSpc>
              <a:buNone/>
            </a:pPr>
            <a:endParaRPr lang="en-US" sz="1600" dirty="0"/>
          </a:p>
          <a:p>
            <a:pPr marL="457200" lvl="1" indent="0" algn="just">
              <a:lnSpc>
                <a:spcPct val="150000"/>
              </a:lnSpc>
              <a:buNone/>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290146" y="861635"/>
            <a:ext cx="1856214" cy="506292"/>
          </a:xfrm>
          <a:prstGeom prst="rect">
            <a:avLst/>
          </a:prstGeom>
        </p:spPr>
        <p:txBody>
          <a:bodyPr wrap="none">
            <a:spAutoFit/>
          </a:bodyPr>
          <a:lstStyle/>
          <a:p>
            <a:pPr lvl="1" indent="-287655" algn="just">
              <a:lnSpc>
                <a:spcPct val="150000"/>
              </a:lnSpc>
            </a:pPr>
            <a:r>
              <a:rPr lang="en-US" sz="2000" b="1" dirty="0"/>
              <a:t>Data cleaning </a:t>
            </a:r>
            <a:endParaRPr lang="en-US" sz="2000" b="1" dirty="0"/>
          </a:p>
        </p:txBody>
      </p:sp>
      <p:sp>
        <p:nvSpPr>
          <p:cNvPr id="10" name="Content Placeholder 2"/>
          <p:cNvSpPr txBox="1"/>
          <p:nvPr/>
        </p:nvSpPr>
        <p:spPr>
          <a:xfrm>
            <a:off x="413070" y="3555950"/>
            <a:ext cx="8576897" cy="138648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287655" algn="just">
              <a:lnSpc>
                <a:spcPct val="150000"/>
              </a:lnSpc>
            </a:pPr>
            <a:endParaRPr lang="en-US" sz="1600" dirty="0"/>
          </a:p>
          <a:p>
            <a:pPr marL="457200" lvl="1" indent="0" algn="just">
              <a:lnSpc>
                <a:spcPct val="150000"/>
              </a:lnSpc>
              <a:buFont typeface="Arial" panose="020B0604020202020204" pitchFamily="34" charset="0"/>
              <a:buNone/>
            </a:pPr>
            <a:endParaRPr lang="en-US" sz="16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6835" y="2755666"/>
            <a:ext cx="7390330" cy="1346667"/>
          </a:xfrm>
        </p:spPr>
        <p:txBody>
          <a:bodyPr/>
          <a:lstStyle/>
          <a:p>
            <a:pPr algn="ctr"/>
            <a:r>
              <a:rPr lang="en-US" sz="6600" dirty="0"/>
              <a:t>Data cleaning</a:t>
            </a:r>
            <a:endParaRPr lang="en-US" sz="6600"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endParaRPr lang="en-US" sz="2800" dirty="0"/>
          </a:p>
        </p:txBody>
      </p:sp>
      <p:sp>
        <p:nvSpPr>
          <p:cNvPr id="3" name="Content Placeholder 2"/>
          <p:cNvSpPr>
            <a:spLocks noGrp="1"/>
          </p:cNvSpPr>
          <p:nvPr>
            <p:ph idx="1"/>
          </p:nvPr>
        </p:nvSpPr>
        <p:spPr>
          <a:xfrm>
            <a:off x="285749" y="918155"/>
            <a:ext cx="7594530" cy="5460023"/>
          </a:xfrm>
        </p:spPr>
        <p:txBody>
          <a:bodyPr>
            <a:normAutofit/>
          </a:bodyPr>
          <a:lstStyle/>
          <a:p>
            <a:pPr marL="457200" lvl="1" indent="-287655" algn="just">
              <a:lnSpc>
                <a:spcPct val="150000"/>
              </a:lnSpc>
            </a:pPr>
            <a:r>
              <a:rPr lang="en-US" sz="1800" dirty="0"/>
              <a:t>Check and handle missing data</a:t>
            </a:r>
            <a:endParaRPr lang="en-US" sz="1800" dirty="0"/>
          </a:p>
          <a:p>
            <a:pPr marL="169545" lvl="1" indent="0" algn="just">
              <a:lnSpc>
                <a:spcPct val="150000"/>
              </a:lnSpc>
              <a:buNone/>
            </a:pPr>
            <a:endParaRPr lang="en-US" sz="1600" dirty="0"/>
          </a:p>
          <a:p>
            <a:pPr marL="457200" lvl="1" indent="-287655" algn="just">
              <a:lnSpc>
                <a:spcPct val="150000"/>
              </a:lnSpc>
            </a:pPr>
            <a:endParaRPr lang="en-US" sz="16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a:p>
            <a:pPr marL="0" indent="0" algn="just">
              <a:lnSpc>
                <a:spcPct val="150000"/>
              </a:lnSpc>
              <a:buNone/>
            </a:pPr>
            <a:endParaRPr lang="en-US" sz="1400" i="1" dirty="0">
              <a:latin typeface="Calibri" panose="020F0502020204030204" pitchFamily="34" charset="0"/>
              <a:cs typeface="Calibri" panose="020F0502020204030204" pitchFamily="34" charset="0"/>
              <a:sym typeface="Wingdings" panose="05000000000000000000" pitchFamily="2" charset="2"/>
            </a:endParaRPr>
          </a:p>
          <a:p>
            <a:pPr algn="just">
              <a:lnSpc>
                <a:spcPct val="150000"/>
              </a:lnSpc>
              <a:buFont typeface="Wingdings" panose="05000000000000000000" pitchFamily="2" charset="2"/>
              <a:buChar char="à"/>
            </a:pPr>
            <a:r>
              <a:rPr lang="en-US" sz="1600" b="1" dirty="0">
                <a:latin typeface="Calibri" panose="020F0502020204030204" pitchFamily="34" charset="0"/>
                <a:cs typeface="Calibri" panose="020F0502020204030204" pitchFamily="34" charset="0"/>
                <a:sym typeface="Wingdings" panose="05000000000000000000" pitchFamily="2" charset="2"/>
              </a:rPr>
              <a:t>Age</a:t>
            </a:r>
            <a:r>
              <a:rPr lang="en-US" sz="1600" dirty="0">
                <a:latin typeface="Calibri" panose="020F0502020204030204" pitchFamily="34" charset="0"/>
                <a:cs typeface="Calibri" panose="020F0502020204030204" pitchFamily="34" charset="0"/>
                <a:sym typeface="Wingdings" panose="05000000000000000000" pitchFamily="2" charset="2"/>
              </a:rPr>
              <a:t> column has two missing values </a:t>
            </a:r>
            <a:endParaRPr lang="en-US" sz="1600" dirty="0">
              <a:latin typeface="Calibri" panose="020F0502020204030204" pitchFamily="34" charset="0"/>
              <a:cs typeface="Calibri" panose="020F0502020204030204" pitchFamily="34" charset="0"/>
              <a:sym typeface="Wingdings" panose="05000000000000000000" pitchFamily="2" charset="2"/>
            </a:endParaRPr>
          </a:p>
          <a:p>
            <a:pPr lvl="1" algn="just">
              <a:lnSpc>
                <a:spcPct val="150000"/>
              </a:lnSpc>
              <a:buFont typeface="Wingdings" panose="05000000000000000000" pitchFamily="2" charset="2"/>
              <a:buChar char="à"/>
            </a:pPr>
            <a:r>
              <a:rPr lang="en-US" sz="1400" dirty="0">
                <a:solidFill>
                  <a:srgbClr val="FF0000"/>
                </a:solidFill>
                <a:latin typeface="Calibri" panose="020F0502020204030204" pitchFamily="34" charset="0"/>
                <a:cs typeface="Calibri" panose="020F0502020204030204" pitchFamily="34" charset="0"/>
              </a:rPr>
              <a:t>Use the median value instead of the null value</a:t>
            </a:r>
            <a:endParaRPr lang="en-US" sz="1400" dirty="0">
              <a:solidFill>
                <a:srgbClr val="FF0000"/>
              </a:solidFill>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5" name="Hình ảnh 4"/>
          <p:cNvPicPr>
            <a:picLocks noChangeAspect="1"/>
          </p:cNvPicPr>
          <p:nvPr/>
        </p:nvPicPr>
        <p:blipFill rotWithShape="1">
          <a:blip r:embed="rId1"/>
          <a:srcRect b="49640"/>
          <a:stretch>
            <a:fillRect/>
          </a:stretch>
        </p:blipFill>
        <p:spPr>
          <a:xfrm>
            <a:off x="1086760" y="1791376"/>
            <a:ext cx="1938979" cy="2066479"/>
          </a:xfrm>
          <a:prstGeom prst="rect">
            <a:avLst/>
          </a:prstGeom>
        </p:spPr>
      </p:pic>
      <p:pic>
        <p:nvPicPr>
          <p:cNvPr id="9" name="Hình ảnh 8"/>
          <p:cNvPicPr>
            <a:picLocks noChangeAspect="1"/>
          </p:cNvPicPr>
          <p:nvPr/>
        </p:nvPicPr>
        <p:blipFill rotWithShape="1">
          <a:blip r:embed="rId1"/>
          <a:srcRect t="49640"/>
          <a:stretch>
            <a:fillRect/>
          </a:stretch>
        </p:blipFill>
        <p:spPr>
          <a:xfrm>
            <a:off x="3388258" y="1791375"/>
            <a:ext cx="1938979" cy="2066479"/>
          </a:xfrm>
          <a:prstGeom prst="rect">
            <a:avLst/>
          </a:prstGeom>
        </p:spPr>
      </p:pic>
      <p:cxnSp>
        <p:nvCxnSpPr>
          <p:cNvPr id="10" name="Đường nối Thẳng 9"/>
          <p:cNvCxnSpPr/>
          <p:nvPr/>
        </p:nvCxnSpPr>
        <p:spPr>
          <a:xfrm>
            <a:off x="1085956" y="3832169"/>
            <a:ext cx="1831905"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endParaRPr lang="en-US" sz="2800" dirty="0"/>
          </a:p>
        </p:txBody>
      </p:sp>
      <p:sp>
        <p:nvSpPr>
          <p:cNvPr id="3" name="Content Placeholder 2"/>
          <p:cNvSpPr>
            <a:spLocks noGrp="1"/>
          </p:cNvSpPr>
          <p:nvPr>
            <p:ph idx="1"/>
          </p:nvPr>
        </p:nvSpPr>
        <p:spPr>
          <a:xfrm>
            <a:off x="285749" y="918155"/>
            <a:ext cx="7594530" cy="5460023"/>
          </a:xfrm>
        </p:spPr>
        <p:txBody>
          <a:bodyPr>
            <a:normAutofit/>
          </a:bodyPr>
          <a:lstStyle/>
          <a:p>
            <a:pPr marL="457200" lvl="1" indent="-287655" algn="just">
              <a:lnSpc>
                <a:spcPct val="150000"/>
              </a:lnSpc>
            </a:pPr>
            <a:r>
              <a:rPr lang="en-US" sz="1800" b="1" dirty="0"/>
              <a:t>Check frequency of occurrence and handle unknown data</a:t>
            </a:r>
            <a:endParaRPr lang="en-US" sz="1800" b="1" dirty="0"/>
          </a:p>
          <a:p>
            <a:pPr marL="169545" lvl="1" indent="0" algn="just">
              <a:lnSpc>
                <a:spcPct val="150000"/>
              </a:lnSpc>
              <a:buNone/>
            </a:pPr>
            <a:endParaRPr lang="en-US" sz="1600" dirty="0"/>
          </a:p>
          <a:p>
            <a:pPr marL="457200" lvl="1" indent="-287655" algn="just">
              <a:lnSpc>
                <a:spcPct val="150000"/>
              </a:lnSpc>
            </a:pPr>
            <a:endParaRPr lang="en-US" sz="16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a:p>
            <a:pPr marL="0" indent="0" algn="just">
              <a:lnSpc>
                <a:spcPct val="150000"/>
              </a:lnSpc>
              <a:buNone/>
            </a:pPr>
            <a:endParaRPr lang="en-US" sz="1400" i="1" dirty="0">
              <a:latin typeface="Calibri" panose="020F0502020204030204" pitchFamily="34" charset="0"/>
              <a:cs typeface="Calibri" panose="020F0502020204030204" pitchFamily="34" charset="0"/>
              <a:sym typeface="Wingdings" panose="05000000000000000000" pitchFamily="2" charset="2"/>
            </a:endParaRPr>
          </a:p>
          <a:p>
            <a:pPr marL="0" indent="0" algn="just">
              <a:lnSpc>
                <a:spcPct val="150000"/>
              </a:lnSpc>
              <a:buNone/>
            </a:pPr>
            <a:r>
              <a:rPr lang="en-US" sz="1600" i="1" dirty="0">
                <a:latin typeface="Calibri" panose="020F0502020204030204" pitchFamily="34" charset="0"/>
                <a:cs typeface="Calibri" panose="020F0502020204030204" pitchFamily="34" charset="0"/>
                <a:sym typeface="Wingdings" panose="05000000000000000000" pitchFamily="2" charset="2"/>
              </a:rPr>
              <a:t> There are two columns ‘</a:t>
            </a:r>
            <a:r>
              <a:rPr lang="en-US" sz="1600" b="1" i="1" dirty="0">
                <a:latin typeface="Calibri" panose="020F0502020204030204" pitchFamily="34" charset="0"/>
                <a:cs typeface="Calibri" panose="020F0502020204030204" pitchFamily="34" charset="0"/>
                <a:sym typeface="Wingdings" panose="05000000000000000000" pitchFamily="2" charset="2"/>
              </a:rPr>
              <a:t>ethnicity</a:t>
            </a:r>
            <a:r>
              <a:rPr lang="en-US" sz="1600" i="1" dirty="0">
                <a:latin typeface="Calibri" panose="020F0502020204030204" pitchFamily="34" charset="0"/>
                <a:cs typeface="Calibri" panose="020F0502020204030204" pitchFamily="34" charset="0"/>
                <a:sym typeface="Wingdings" panose="05000000000000000000" pitchFamily="2" charset="2"/>
              </a:rPr>
              <a:t>’ and ‘</a:t>
            </a:r>
            <a:r>
              <a:rPr lang="en-US" sz="1600" b="1" i="1" dirty="0">
                <a:latin typeface="Calibri" panose="020F0502020204030204" pitchFamily="34" charset="0"/>
                <a:cs typeface="Calibri" panose="020F0502020204030204" pitchFamily="34" charset="0"/>
                <a:sym typeface="Wingdings" panose="05000000000000000000" pitchFamily="2" charset="2"/>
              </a:rPr>
              <a:t>relation</a:t>
            </a:r>
            <a:r>
              <a:rPr lang="en-US" sz="1600" i="1" dirty="0">
                <a:latin typeface="Calibri" panose="020F0502020204030204" pitchFamily="34" charset="0"/>
                <a:cs typeface="Calibri" panose="020F0502020204030204" pitchFamily="34" charset="0"/>
                <a:sym typeface="Wingdings" panose="05000000000000000000" pitchFamily="2" charset="2"/>
              </a:rPr>
              <a:t>’ with </a:t>
            </a:r>
            <a:r>
              <a:rPr lang="en-US" sz="1600" i="1" dirty="0" err="1">
                <a:latin typeface="Calibri" panose="020F0502020204030204" pitchFamily="34" charset="0"/>
                <a:cs typeface="Calibri" panose="020F0502020204030204" pitchFamily="34" charset="0"/>
                <a:sym typeface="Wingdings" panose="05000000000000000000" pitchFamily="2" charset="2"/>
              </a:rPr>
              <a:t>underfined</a:t>
            </a:r>
            <a:r>
              <a:rPr lang="en-US" sz="1600" i="1" dirty="0">
                <a:latin typeface="Calibri" panose="020F0502020204030204" pitchFamily="34" charset="0"/>
                <a:cs typeface="Calibri" panose="020F0502020204030204" pitchFamily="34" charset="0"/>
                <a:sym typeface="Wingdings" panose="05000000000000000000" pitchFamily="2" charset="2"/>
              </a:rPr>
              <a:t> values (?).</a:t>
            </a:r>
            <a:endParaRPr lang="en-US" i="1"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Hình ảnh 5"/>
          <p:cNvPicPr>
            <a:picLocks noChangeAspect="1"/>
          </p:cNvPicPr>
          <p:nvPr/>
        </p:nvPicPr>
        <p:blipFill rotWithShape="1">
          <a:blip r:embed="rId1"/>
          <a:srcRect b="49673"/>
          <a:stretch>
            <a:fillRect/>
          </a:stretch>
        </p:blipFill>
        <p:spPr>
          <a:xfrm>
            <a:off x="1326985" y="1579651"/>
            <a:ext cx="2284381" cy="1975207"/>
          </a:xfrm>
          <a:prstGeom prst="rect">
            <a:avLst/>
          </a:prstGeom>
        </p:spPr>
      </p:pic>
      <p:pic>
        <p:nvPicPr>
          <p:cNvPr id="10" name="Hình ảnh 9"/>
          <p:cNvPicPr>
            <a:picLocks noChangeAspect="1"/>
          </p:cNvPicPr>
          <p:nvPr/>
        </p:nvPicPr>
        <p:blipFill rotWithShape="1">
          <a:blip r:embed="rId1"/>
          <a:srcRect t="49673"/>
          <a:stretch>
            <a:fillRect/>
          </a:stretch>
        </p:blipFill>
        <p:spPr>
          <a:xfrm>
            <a:off x="4476428" y="1579650"/>
            <a:ext cx="2284381" cy="1975207"/>
          </a:xfrm>
          <a:prstGeom prst="rect">
            <a:avLst/>
          </a:prstGeom>
        </p:spPr>
      </p:pic>
      <p:cxnSp>
        <p:nvCxnSpPr>
          <p:cNvPr id="13" name="Đường nối Thẳng 12"/>
          <p:cNvCxnSpPr/>
          <p:nvPr/>
        </p:nvCxnSpPr>
        <p:spPr>
          <a:xfrm>
            <a:off x="4476428" y="1931542"/>
            <a:ext cx="1939783"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14" name="Đường nối Thẳng 13"/>
          <p:cNvCxnSpPr/>
          <p:nvPr/>
        </p:nvCxnSpPr>
        <p:spPr>
          <a:xfrm>
            <a:off x="4476428" y="3131906"/>
            <a:ext cx="1939783"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endParaRPr lang="en-US" sz="2800" dirty="0"/>
          </a:p>
        </p:txBody>
      </p:sp>
      <p:sp>
        <p:nvSpPr>
          <p:cNvPr id="3" name="Content Placeholder 2"/>
          <p:cNvSpPr>
            <a:spLocks noGrp="1"/>
          </p:cNvSpPr>
          <p:nvPr>
            <p:ph idx="1"/>
          </p:nvPr>
        </p:nvSpPr>
        <p:spPr>
          <a:xfrm>
            <a:off x="285749" y="918156"/>
            <a:ext cx="7594530" cy="1025372"/>
          </a:xfrm>
        </p:spPr>
        <p:txBody>
          <a:bodyPr>
            <a:normAutofit/>
          </a:bodyPr>
          <a:lstStyle/>
          <a:p>
            <a:pPr marL="457200" lvl="1" indent="-287655" algn="just">
              <a:lnSpc>
                <a:spcPct val="150000"/>
              </a:lnSpc>
            </a:pPr>
            <a:r>
              <a:rPr lang="en-US" sz="1800" b="1" dirty="0"/>
              <a:t>Check frequency of occurrence and handle unknown data</a:t>
            </a:r>
            <a:endParaRPr lang="en-US" sz="1800" b="1" dirty="0"/>
          </a:p>
          <a:p>
            <a:pPr marL="914400" lvl="2" indent="-287655" algn="just">
              <a:lnSpc>
                <a:spcPct val="150000"/>
              </a:lnSpc>
            </a:pPr>
            <a:r>
              <a:rPr lang="en-US" sz="1400" dirty="0"/>
              <a:t>Check the frequency of occurrence in column </a:t>
            </a:r>
            <a:r>
              <a:rPr lang="en-US" sz="1400" i="1" dirty="0"/>
              <a:t>‘ethnicity’ </a:t>
            </a:r>
            <a:r>
              <a:rPr lang="en-US" sz="1400" dirty="0"/>
              <a:t>and </a:t>
            </a:r>
            <a:r>
              <a:rPr lang="en-US" sz="1400" i="1" dirty="0"/>
              <a:t>‘relation’</a:t>
            </a:r>
            <a:endParaRPr lang="en-US" sz="1400" i="1" dirty="0"/>
          </a:p>
          <a:p>
            <a:pPr marL="169545" lvl="1" indent="0" algn="just">
              <a:lnSpc>
                <a:spcPct val="150000"/>
              </a:lnSpc>
              <a:buNone/>
            </a:pPr>
            <a:endParaRPr lang="en-US" sz="1600" dirty="0"/>
          </a:p>
          <a:p>
            <a:pPr marL="0" indent="0" algn="just">
              <a:lnSpc>
                <a:spcPct val="150000"/>
              </a:lnSpc>
              <a:buNone/>
            </a:pPr>
            <a:endParaRPr lang="en-US" sz="1400" i="1" dirty="0">
              <a:latin typeface="Calibri" panose="020F0502020204030204" pitchFamily="34" charset="0"/>
              <a:cs typeface="Calibri" panose="020F0502020204030204" pitchFamily="34"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5" name="Hình ảnh 4"/>
          <p:cNvPicPr>
            <a:picLocks noChangeAspect="1"/>
          </p:cNvPicPr>
          <p:nvPr/>
        </p:nvPicPr>
        <p:blipFill>
          <a:blip r:embed="rId1"/>
          <a:stretch>
            <a:fillRect/>
          </a:stretch>
        </p:blipFill>
        <p:spPr>
          <a:xfrm>
            <a:off x="1111912" y="2273885"/>
            <a:ext cx="2455182" cy="2629171"/>
          </a:xfrm>
          <a:prstGeom prst="rect">
            <a:avLst/>
          </a:prstGeom>
        </p:spPr>
      </p:pic>
      <p:pic>
        <p:nvPicPr>
          <p:cNvPr id="9" name="Hình ảnh 8"/>
          <p:cNvPicPr>
            <a:picLocks noChangeAspect="1"/>
          </p:cNvPicPr>
          <p:nvPr/>
        </p:nvPicPr>
        <p:blipFill>
          <a:blip r:embed="rId2"/>
          <a:stretch>
            <a:fillRect/>
          </a:stretch>
        </p:blipFill>
        <p:spPr>
          <a:xfrm>
            <a:off x="4937806" y="2306278"/>
            <a:ext cx="2942473" cy="1562990"/>
          </a:xfrm>
          <a:prstGeom prst="rect">
            <a:avLst/>
          </a:prstGeom>
        </p:spPr>
      </p:pic>
      <p:sp>
        <p:nvSpPr>
          <p:cNvPr id="11" name="Hộp Văn bản 10"/>
          <p:cNvSpPr txBox="1"/>
          <p:nvPr/>
        </p:nvSpPr>
        <p:spPr>
          <a:xfrm>
            <a:off x="1746170" y="1843942"/>
            <a:ext cx="1186666" cy="369332"/>
          </a:xfrm>
          <a:prstGeom prst="rect">
            <a:avLst/>
          </a:prstGeom>
          <a:noFill/>
        </p:spPr>
        <p:txBody>
          <a:bodyPr wrap="square" rtlCol="0">
            <a:spAutoFit/>
          </a:bodyPr>
          <a:lstStyle/>
          <a:p>
            <a:r>
              <a:rPr lang="en-US" dirty="0">
                <a:solidFill>
                  <a:schemeClr val="accent1"/>
                </a:solidFill>
              </a:rPr>
              <a:t>Ethnicity</a:t>
            </a:r>
            <a:endParaRPr lang="en-US" dirty="0">
              <a:solidFill>
                <a:schemeClr val="accent1"/>
              </a:solidFill>
            </a:endParaRPr>
          </a:p>
        </p:txBody>
      </p:sp>
      <p:sp>
        <p:nvSpPr>
          <p:cNvPr id="12" name="Hộp Văn bản 11"/>
          <p:cNvSpPr txBox="1"/>
          <p:nvPr/>
        </p:nvSpPr>
        <p:spPr>
          <a:xfrm>
            <a:off x="5926607" y="1845161"/>
            <a:ext cx="1186666" cy="369332"/>
          </a:xfrm>
          <a:prstGeom prst="rect">
            <a:avLst/>
          </a:prstGeom>
          <a:noFill/>
        </p:spPr>
        <p:txBody>
          <a:bodyPr wrap="square" rtlCol="0">
            <a:spAutoFit/>
          </a:bodyPr>
          <a:lstStyle/>
          <a:p>
            <a:r>
              <a:rPr lang="en-US" dirty="0">
                <a:solidFill>
                  <a:schemeClr val="accent1"/>
                </a:solidFill>
              </a:rPr>
              <a:t>Relation</a:t>
            </a:r>
            <a:endParaRPr lang="en-US" dirty="0">
              <a:solidFill>
                <a:schemeClr val="accent1"/>
              </a:solidFill>
            </a:endParaRPr>
          </a:p>
        </p:txBody>
      </p:sp>
      <p:cxnSp>
        <p:nvCxnSpPr>
          <p:cNvPr id="14" name="Đường nối Thẳng 13"/>
          <p:cNvCxnSpPr/>
          <p:nvPr/>
        </p:nvCxnSpPr>
        <p:spPr>
          <a:xfrm>
            <a:off x="1164932" y="3041880"/>
            <a:ext cx="2003461"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5" name="Đường nối Thẳng 14"/>
          <p:cNvCxnSpPr/>
          <p:nvPr/>
        </p:nvCxnSpPr>
        <p:spPr>
          <a:xfrm>
            <a:off x="5010891" y="2886055"/>
            <a:ext cx="2544567" cy="0"/>
          </a:xfrm>
          <a:prstGeom prst="line">
            <a:avLst/>
          </a:prstGeom>
        </p:spPr>
        <p:style>
          <a:lnRef idx="3">
            <a:schemeClr val="accent2"/>
          </a:lnRef>
          <a:fillRef idx="0">
            <a:schemeClr val="accent2"/>
          </a:fillRef>
          <a:effectRef idx="2">
            <a:schemeClr val="accent2"/>
          </a:effectRef>
          <a:fontRef idx="minor">
            <a:schemeClr val="tx1"/>
          </a:fontRef>
        </p:style>
      </p:cxnSp>
      <p:cxnSp>
        <p:nvCxnSpPr>
          <p:cNvPr id="17" name="Đường nối Thẳng 16"/>
          <p:cNvCxnSpPr/>
          <p:nvPr/>
        </p:nvCxnSpPr>
        <p:spPr>
          <a:xfrm>
            <a:off x="1164932" y="3759359"/>
            <a:ext cx="2003461"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cxnSp>
        <p:nvCxnSpPr>
          <p:cNvPr id="18" name="Đường nối Thẳng 17"/>
          <p:cNvCxnSpPr/>
          <p:nvPr/>
        </p:nvCxnSpPr>
        <p:spPr>
          <a:xfrm>
            <a:off x="5010891" y="3418599"/>
            <a:ext cx="2544567" cy="0"/>
          </a:xfrm>
          <a:prstGeom prst="line">
            <a:avLst/>
          </a:prstGeom>
          <a:ln>
            <a:solidFill>
              <a:srgbClr val="00B050"/>
            </a:solidFill>
          </a:ln>
        </p:spPr>
        <p:style>
          <a:lnRef idx="3">
            <a:schemeClr val="accent2"/>
          </a:lnRef>
          <a:fillRef idx="0">
            <a:schemeClr val="accent2"/>
          </a:fillRef>
          <a:effectRef idx="2">
            <a:schemeClr val="accent2"/>
          </a:effectRef>
          <a:fontRef idx="minor">
            <a:schemeClr val="tx1"/>
          </a:fontRef>
        </p:style>
      </p:cxnSp>
      <p:sp>
        <p:nvSpPr>
          <p:cNvPr id="21" name="Hình chữ nhật 20"/>
          <p:cNvSpPr/>
          <p:nvPr/>
        </p:nvSpPr>
        <p:spPr>
          <a:xfrm>
            <a:off x="4737373" y="4335031"/>
            <a:ext cx="3831274" cy="705258"/>
          </a:xfrm>
          <a:prstGeom prst="rect">
            <a:avLst/>
          </a:prstGeom>
        </p:spPr>
        <p:txBody>
          <a:bodyPr wrap="square">
            <a:spAutoFit/>
          </a:bodyPr>
          <a:lstStyle/>
          <a:p>
            <a:pPr>
              <a:lnSpc>
                <a:spcPct val="150000"/>
              </a:lnSpc>
            </a:pPr>
            <a:r>
              <a:rPr lang="en-US" sz="1400" i="1" dirty="0">
                <a:latin typeface="Calibri" panose="020F0502020204030204" pitchFamily="34" charset="0"/>
                <a:cs typeface="Calibri" panose="020F0502020204030204" pitchFamily="34" charset="0"/>
                <a:sym typeface="Wingdings" panose="05000000000000000000" pitchFamily="2" charset="2"/>
              </a:rPr>
              <a:t> Make data consistent from </a:t>
            </a:r>
            <a:r>
              <a:rPr lang="en-US" sz="1400" b="1" i="1" dirty="0">
                <a:latin typeface="Calibri" panose="020F0502020204030204" pitchFamily="34" charset="0"/>
                <a:cs typeface="Calibri" panose="020F0502020204030204" pitchFamily="34" charset="0"/>
                <a:sym typeface="Wingdings" panose="05000000000000000000" pitchFamily="2" charset="2"/>
              </a:rPr>
              <a:t>‘?’</a:t>
            </a:r>
            <a:r>
              <a:rPr lang="en-US" sz="1400" i="1" dirty="0">
                <a:latin typeface="Calibri" panose="020F0502020204030204" pitchFamily="34" charset="0"/>
                <a:cs typeface="Calibri" panose="020F0502020204030204" pitchFamily="34" charset="0"/>
                <a:sym typeface="Wingdings" panose="05000000000000000000" pitchFamily="2" charset="2"/>
              </a:rPr>
              <a:t> or </a:t>
            </a:r>
            <a:r>
              <a:rPr lang="en-US" sz="1400" b="1" i="1" dirty="0">
                <a:latin typeface="Calibri" panose="020F0502020204030204" pitchFamily="34" charset="0"/>
                <a:cs typeface="Calibri" panose="020F0502020204030204" pitchFamily="34" charset="0"/>
                <a:sym typeface="Wingdings" panose="05000000000000000000" pitchFamily="2" charset="2"/>
              </a:rPr>
              <a:t>‘others’ </a:t>
            </a:r>
            <a:r>
              <a:rPr lang="en-US" sz="1400" i="1" dirty="0">
                <a:latin typeface="Calibri" panose="020F0502020204030204" pitchFamily="34" charset="0"/>
                <a:cs typeface="Calibri" panose="020F0502020204030204" pitchFamily="34" charset="0"/>
                <a:sym typeface="Wingdings" panose="05000000000000000000" pitchFamily="2" charset="2"/>
              </a:rPr>
              <a:t>into a general form ‘</a:t>
            </a:r>
            <a:r>
              <a:rPr lang="en-US" sz="1400" b="1" i="1" dirty="0">
                <a:latin typeface="Calibri" panose="020F0502020204030204" pitchFamily="34" charset="0"/>
                <a:cs typeface="Calibri" panose="020F0502020204030204" pitchFamily="34" charset="0"/>
                <a:sym typeface="Wingdings" panose="05000000000000000000" pitchFamily="2" charset="2"/>
              </a:rPr>
              <a:t>Others’</a:t>
            </a:r>
            <a:r>
              <a:rPr lang="en-US" sz="1400" i="1" dirty="0">
                <a:latin typeface="Calibri" panose="020F0502020204030204" pitchFamily="34" charset="0"/>
                <a:cs typeface="Calibri" panose="020F0502020204030204" pitchFamily="34" charset="0"/>
                <a:sym typeface="Wingdings" panose="05000000000000000000" pitchFamily="2" charset="2"/>
              </a:rPr>
              <a:t>. </a:t>
            </a:r>
            <a:endParaRPr lang="en-US" sz="2400" i="1" dirty="0">
              <a:latin typeface="Calibri" panose="020F0502020204030204" pitchFamily="34" charset="0"/>
              <a:cs typeface="Calibri" panose="020F0502020204030204" pitchFamily="34" charset="0"/>
            </a:endParaRPr>
          </a:p>
        </p:txBody>
      </p:sp>
      <p:cxnSp>
        <p:nvCxnSpPr>
          <p:cNvPr id="16" name="Đường nối Thẳng 15"/>
          <p:cNvCxnSpPr/>
          <p:nvPr/>
        </p:nvCxnSpPr>
        <p:spPr>
          <a:xfrm>
            <a:off x="1255687" y="4673759"/>
            <a:ext cx="2003461" cy="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Content</a:t>
            </a:r>
            <a:endParaRPr lang="en-US" sz="3200" dirty="0"/>
          </a:p>
        </p:txBody>
      </p:sp>
      <p:sp>
        <p:nvSpPr>
          <p:cNvPr id="6" name="AutoShape 9"/>
          <p:cNvSpPr>
            <a:spLocks noChangeArrowheads="1"/>
          </p:cNvSpPr>
          <p:nvPr/>
        </p:nvSpPr>
        <p:spPr bwMode="gray">
          <a:xfrm>
            <a:off x="2413958" y="1351016"/>
            <a:ext cx="5255204"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1. </a:t>
            </a:r>
            <a:r>
              <a:rPr lang="en-US" sz="2000" dirty="0"/>
              <a:t>Problem introduction</a:t>
            </a:r>
            <a:endParaRPr lang="en-US" sz="2000" dirty="0"/>
          </a:p>
        </p:txBody>
      </p:sp>
      <p:grpSp>
        <p:nvGrpSpPr>
          <p:cNvPr id="15" name="Group 18"/>
          <p:cNvGrpSpPr/>
          <p:nvPr/>
        </p:nvGrpSpPr>
        <p:grpSpPr bwMode="auto">
          <a:xfrm>
            <a:off x="1805365" y="1388258"/>
            <a:ext cx="684791" cy="519245"/>
            <a:chOff x="2078" y="1387"/>
            <a:chExt cx="1615" cy="2201"/>
          </a:xfrm>
        </p:grpSpPr>
        <p:sp>
          <p:nvSpPr>
            <p:cNvPr id="1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8"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9"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0"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1"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4" name="Group 13"/>
          <p:cNvGrpSpPr/>
          <p:nvPr/>
        </p:nvGrpSpPr>
        <p:grpSpPr>
          <a:xfrm>
            <a:off x="2268328" y="2139906"/>
            <a:ext cx="6023014" cy="526324"/>
            <a:chOff x="2312572" y="2301465"/>
            <a:chExt cx="6023014" cy="526324"/>
          </a:xfrm>
        </p:grpSpPr>
        <p:sp>
          <p:nvSpPr>
            <p:cNvPr id="5" name="AutoShape 8"/>
            <p:cNvSpPr>
              <a:spLocks noChangeArrowheads="1"/>
            </p:cNvSpPr>
            <p:nvPr/>
          </p:nvSpPr>
          <p:spPr bwMode="gray">
            <a:xfrm>
              <a:off x="2910600" y="2301465"/>
              <a:ext cx="5424986"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2. </a:t>
              </a:r>
              <a:r>
                <a:rPr lang="en-US" sz="2000" dirty="0"/>
                <a:t>Exploratory Data Analysis (EDA)</a:t>
              </a:r>
              <a:endParaRPr lang="en-US" sz="2000" b="1" dirty="0"/>
            </a:p>
          </p:txBody>
        </p:sp>
        <p:grpSp>
          <p:nvGrpSpPr>
            <p:cNvPr id="22" name="Group 25"/>
            <p:cNvGrpSpPr/>
            <p:nvPr/>
          </p:nvGrpSpPr>
          <p:grpSpPr bwMode="auto">
            <a:xfrm>
              <a:off x="2312572" y="2308544"/>
              <a:ext cx="674226" cy="519245"/>
              <a:chOff x="2078" y="1387"/>
              <a:chExt cx="1615" cy="2201"/>
            </a:xfrm>
          </p:grpSpPr>
          <p:sp>
            <p:nvSpPr>
              <p:cNvPr id="2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6"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7"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8"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grpSp>
        <p:nvGrpSpPr>
          <p:cNvPr id="49" name="Group 48"/>
          <p:cNvGrpSpPr/>
          <p:nvPr/>
        </p:nvGrpSpPr>
        <p:grpSpPr>
          <a:xfrm>
            <a:off x="990929" y="5822276"/>
            <a:ext cx="5601600" cy="527908"/>
            <a:chOff x="2067561" y="4967285"/>
            <a:chExt cx="5601600" cy="527908"/>
          </a:xfrm>
        </p:grpSpPr>
        <p:sp>
          <p:nvSpPr>
            <p:cNvPr id="4" name="AutoShape 6"/>
            <p:cNvSpPr>
              <a:spLocks noChangeArrowheads="1"/>
            </p:cNvSpPr>
            <p:nvPr/>
          </p:nvSpPr>
          <p:spPr bwMode="gray">
            <a:xfrm>
              <a:off x="2684638" y="4987193"/>
              <a:ext cx="4984523"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6. </a:t>
              </a:r>
              <a:r>
                <a:rPr lang="en-US" sz="2000" dirty="0"/>
                <a:t>Conclusion</a:t>
              </a:r>
              <a:endParaRPr lang="en-US" sz="2000" b="1" dirty="0"/>
            </a:p>
          </p:txBody>
        </p:sp>
        <p:grpSp>
          <p:nvGrpSpPr>
            <p:cNvPr id="29" name="Group 39"/>
            <p:cNvGrpSpPr/>
            <p:nvPr/>
          </p:nvGrpSpPr>
          <p:grpSpPr bwMode="auto">
            <a:xfrm>
              <a:off x="2067561" y="4967285"/>
              <a:ext cx="674226" cy="519245"/>
              <a:chOff x="2078" y="1387"/>
              <a:chExt cx="1615" cy="2201"/>
            </a:xfrm>
          </p:grpSpPr>
          <p:sp>
            <p:nvSpPr>
              <p:cNvPr id="30"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2"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3"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4"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5"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sp>
        <p:nvSpPr>
          <p:cNvPr id="36" name="AutoShape 7"/>
          <p:cNvSpPr>
            <a:spLocks noChangeArrowheads="1"/>
          </p:cNvSpPr>
          <p:nvPr/>
        </p:nvSpPr>
        <p:spPr bwMode="gray">
          <a:xfrm>
            <a:off x="3106929" y="3059053"/>
            <a:ext cx="5160200"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3. </a:t>
            </a:r>
            <a:r>
              <a:rPr lang="en-US" sz="2000" dirty="0"/>
              <a:t>Data preprocessing</a:t>
            </a:r>
            <a:endParaRPr lang="en-US" sz="2000" dirty="0"/>
          </a:p>
        </p:txBody>
      </p:sp>
      <p:grpSp>
        <p:nvGrpSpPr>
          <p:cNvPr id="37" name="Group 32"/>
          <p:cNvGrpSpPr/>
          <p:nvPr/>
        </p:nvGrpSpPr>
        <p:grpSpPr bwMode="auto">
          <a:xfrm>
            <a:off x="2466850" y="3066341"/>
            <a:ext cx="662016" cy="519245"/>
            <a:chOff x="2078" y="1387"/>
            <a:chExt cx="1615" cy="2201"/>
          </a:xfrm>
        </p:grpSpPr>
        <p:sp>
          <p:nvSpPr>
            <p:cNvPr id="38"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9"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0"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1"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2"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43" name="Oval 38"/>
            <p:cNvSpPr>
              <a:spLocks noChangeArrowheads="1"/>
            </p:cNvSpPr>
            <p:nvPr/>
          </p:nvSpPr>
          <p:spPr bwMode="gray">
            <a:xfrm>
              <a:off x="2337" y="1387"/>
              <a:ext cx="1096" cy="2201"/>
            </a:xfrm>
            <a:prstGeom prst="ellipse">
              <a:avLst/>
            </a:prstGeom>
            <a:solidFill>
              <a:srgbClr val="FF0000"/>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44" name="AutoShape 4"/>
          <p:cNvSpPr>
            <a:spLocks noChangeArrowheads="1"/>
          </p:cNvSpPr>
          <p:nvPr/>
        </p:nvSpPr>
        <p:spPr bwMode="ltGray">
          <a:xfrm rot="5400000">
            <a:off x="-2403921" y="1239529"/>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solidFill>
              <a:srgbClr val="B3ABEF"/>
            </a:solidFill>
            <a:miter lim="800000"/>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5" name="AutoShape 5"/>
          <p:cNvSpPr>
            <a:spLocks noChangeArrowheads="1"/>
          </p:cNvSpPr>
          <p:nvPr/>
        </p:nvSpPr>
        <p:spPr bwMode="ltGray">
          <a:xfrm rot="5400000" flipH="1">
            <a:off x="-1998313" y="1675297"/>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a:effectLst/>
        </p:spPr>
        <p:txBody>
          <a:bodyPr wrap="none" anchor="ctr"/>
          <a:lstStyle/>
          <a:p>
            <a:endParaRPr lang="en-US"/>
          </a:p>
        </p:txBody>
      </p:sp>
      <p:sp>
        <p:nvSpPr>
          <p:cNvPr id="46" name="Slide Number Placeholder 45"/>
          <p:cNvSpPr>
            <a:spLocks noGrp="1"/>
          </p:cNvSpPr>
          <p:nvPr>
            <p:ph type="sldNum" sz="quarter" idx="12"/>
          </p:nvPr>
        </p:nvSpPr>
        <p:spPr/>
        <p:txBody>
          <a:bodyPr/>
          <a:lstStyle/>
          <a:p>
            <a:fld id="{834A3715-FC91-284B-8702-1BAEDE956EBF}" type="slidenum">
              <a:rPr lang="en-US" smtClean="0"/>
            </a:fld>
            <a:endParaRPr lang="en-US"/>
          </a:p>
        </p:txBody>
      </p:sp>
      <p:grpSp>
        <p:nvGrpSpPr>
          <p:cNvPr id="48" name="Group 47"/>
          <p:cNvGrpSpPr/>
          <p:nvPr/>
        </p:nvGrpSpPr>
        <p:grpSpPr>
          <a:xfrm>
            <a:off x="2429138" y="3967198"/>
            <a:ext cx="5635447" cy="529445"/>
            <a:chOff x="2429138" y="4117051"/>
            <a:chExt cx="5635447" cy="529445"/>
          </a:xfrm>
        </p:grpSpPr>
        <p:sp>
          <p:nvSpPr>
            <p:cNvPr id="3" name="AutoShape 7"/>
            <p:cNvSpPr>
              <a:spLocks noChangeArrowheads="1"/>
            </p:cNvSpPr>
            <p:nvPr/>
          </p:nvSpPr>
          <p:spPr bwMode="gray">
            <a:xfrm>
              <a:off x="3069217" y="4117051"/>
              <a:ext cx="4995368"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4. </a:t>
              </a:r>
              <a:r>
                <a:rPr lang="en-US" sz="2000" dirty="0"/>
                <a:t>Model training</a:t>
              </a:r>
              <a:endParaRPr lang="en-US" sz="2000" dirty="0"/>
            </a:p>
          </p:txBody>
        </p:sp>
        <p:grpSp>
          <p:nvGrpSpPr>
            <p:cNvPr id="7" name="Group 32"/>
            <p:cNvGrpSpPr/>
            <p:nvPr/>
          </p:nvGrpSpPr>
          <p:grpSpPr bwMode="auto">
            <a:xfrm>
              <a:off x="2429138" y="4124339"/>
              <a:ext cx="662016" cy="519245"/>
              <a:chOff x="2078" y="1387"/>
              <a:chExt cx="1615" cy="2201"/>
            </a:xfrm>
          </p:grpSpPr>
          <p:sp>
            <p:nvSpPr>
              <p:cNvPr id="8"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1"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2"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3" name="Oval 38"/>
              <p:cNvSpPr>
                <a:spLocks noChangeArrowheads="1"/>
              </p:cNvSpPr>
              <p:nvPr/>
            </p:nvSpPr>
            <p:spPr bwMode="gray">
              <a:xfrm>
                <a:off x="2337" y="1387"/>
                <a:ext cx="1096" cy="2201"/>
              </a:xfrm>
              <a:prstGeom prst="ellipse">
                <a:avLst/>
              </a:prstGeom>
              <a:solidFill>
                <a:srgbClr val="002060"/>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grpSp>
        <p:nvGrpSpPr>
          <p:cNvPr id="50" name="Group 49"/>
          <p:cNvGrpSpPr/>
          <p:nvPr/>
        </p:nvGrpSpPr>
        <p:grpSpPr>
          <a:xfrm>
            <a:off x="2033715" y="4903235"/>
            <a:ext cx="5635447" cy="529445"/>
            <a:chOff x="2429138" y="4117051"/>
            <a:chExt cx="5635447" cy="529445"/>
          </a:xfrm>
        </p:grpSpPr>
        <p:sp>
          <p:nvSpPr>
            <p:cNvPr id="51" name="AutoShape 7"/>
            <p:cNvSpPr>
              <a:spLocks noChangeArrowheads="1"/>
            </p:cNvSpPr>
            <p:nvPr/>
          </p:nvSpPr>
          <p:spPr bwMode="gray">
            <a:xfrm>
              <a:off x="3069217" y="4117051"/>
              <a:ext cx="4995368"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5. </a:t>
              </a:r>
              <a:r>
                <a:rPr lang="en-US" sz="2000" dirty="0"/>
                <a:t>Model performance evaluation</a:t>
              </a:r>
              <a:endParaRPr lang="en-US" sz="2000" dirty="0"/>
            </a:p>
          </p:txBody>
        </p:sp>
        <p:grpSp>
          <p:nvGrpSpPr>
            <p:cNvPr id="52" name="Group 32"/>
            <p:cNvGrpSpPr/>
            <p:nvPr/>
          </p:nvGrpSpPr>
          <p:grpSpPr bwMode="auto">
            <a:xfrm>
              <a:off x="2429138" y="4124339"/>
              <a:ext cx="662016" cy="519245"/>
              <a:chOff x="2078" y="1387"/>
              <a:chExt cx="1615" cy="2201"/>
            </a:xfrm>
          </p:grpSpPr>
          <p:sp>
            <p:nvSpPr>
              <p:cNvPr id="53"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54"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55"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6"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7"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8"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endParaRPr lang="en-US" sz="2800" dirty="0"/>
          </a:p>
        </p:txBody>
      </p:sp>
      <p:sp>
        <p:nvSpPr>
          <p:cNvPr id="3" name="Content Placeholder 2"/>
          <p:cNvSpPr>
            <a:spLocks noGrp="1"/>
          </p:cNvSpPr>
          <p:nvPr>
            <p:ph idx="1"/>
          </p:nvPr>
        </p:nvSpPr>
        <p:spPr>
          <a:xfrm>
            <a:off x="285749" y="918156"/>
            <a:ext cx="7594530" cy="1025372"/>
          </a:xfrm>
        </p:spPr>
        <p:txBody>
          <a:bodyPr>
            <a:normAutofit/>
          </a:bodyPr>
          <a:lstStyle/>
          <a:p>
            <a:pPr marL="457200" lvl="1" indent="-287655" algn="just">
              <a:lnSpc>
                <a:spcPct val="150000"/>
              </a:lnSpc>
            </a:pPr>
            <a:r>
              <a:rPr lang="en-US" sz="1600" b="1" dirty="0"/>
              <a:t>Check for outliers in data</a:t>
            </a:r>
            <a:endParaRPr lang="en-US" sz="1600" b="1" dirty="0"/>
          </a:p>
          <a:p>
            <a:pPr marL="169545" lvl="1" indent="0" algn="just">
              <a:lnSpc>
                <a:spcPct val="150000"/>
              </a:lnSpc>
              <a:buNone/>
            </a:pPr>
            <a:endParaRPr lang="en-US" sz="1600" dirty="0"/>
          </a:p>
          <a:p>
            <a:pPr marL="0" indent="0" algn="just">
              <a:lnSpc>
                <a:spcPct val="150000"/>
              </a:lnSpc>
              <a:buNone/>
            </a:pPr>
            <a:endParaRPr lang="en-US" sz="1400" i="1" dirty="0">
              <a:latin typeface="Calibri" panose="020F0502020204030204" pitchFamily="34" charset="0"/>
              <a:cs typeface="Calibri" panose="020F0502020204030204" pitchFamily="34"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20" name="Hình ảnh 19"/>
          <p:cNvPicPr>
            <a:picLocks noChangeAspect="1"/>
          </p:cNvPicPr>
          <p:nvPr/>
        </p:nvPicPr>
        <p:blipFill>
          <a:blip r:embed="rId1"/>
          <a:stretch>
            <a:fillRect/>
          </a:stretch>
        </p:blipFill>
        <p:spPr>
          <a:xfrm>
            <a:off x="559941" y="1579651"/>
            <a:ext cx="5990056" cy="3978668"/>
          </a:xfrm>
          <a:prstGeom prst="rect">
            <a:avLst/>
          </a:prstGeom>
        </p:spPr>
      </p:pic>
      <p:pic>
        <p:nvPicPr>
          <p:cNvPr id="22" name="Hình ảnh 21"/>
          <p:cNvPicPr>
            <a:picLocks noChangeAspect="1"/>
          </p:cNvPicPr>
          <p:nvPr/>
        </p:nvPicPr>
        <p:blipFill>
          <a:blip r:embed="rId2"/>
          <a:stretch>
            <a:fillRect/>
          </a:stretch>
        </p:blipFill>
        <p:spPr>
          <a:xfrm>
            <a:off x="6560546" y="1579650"/>
            <a:ext cx="898492" cy="4712619"/>
          </a:xfrm>
          <a:prstGeom prst="rect">
            <a:avLst/>
          </a:prstGeom>
        </p:spPr>
      </p:pic>
      <p:cxnSp>
        <p:nvCxnSpPr>
          <p:cNvPr id="25" name="Đường nối Thẳng 24"/>
          <p:cNvCxnSpPr/>
          <p:nvPr/>
        </p:nvCxnSpPr>
        <p:spPr>
          <a:xfrm>
            <a:off x="6596368" y="6138808"/>
            <a:ext cx="826848"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28" name="Đường nối Thẳng 27"/>
          <p:cNvCxnSpPr/>
          <p:nvPr/>
        </p:nvCxnSpPr>
        <p:spPr>
          <a:xfrm>
            <a:off x="3462391" y="1948665"/>
            <a:ext cx="349321"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endParaRPr lang="en-US" sz="2800" dirty="0"/>
          </a:p>
        </p:txBody>
      </p:sp>
      <p:sp>
        <p:nvSpPr>
          <p:cNvPr id="3" name="Content Placeholder 2"/>
          <p:cNvSpPr>
            <a:spLocks noGrp="1"/>
          </p:cNvSpPr>
          <p:nvPr>
            <p:ph idx="1"/>
          </p:nvPr>
        </p:nvSpPr>
        <p:spPr>
          <a:xfrm>
            <a:off x="285749" y="918156"/>
            <a:ext cx="7594530" cy="1025372"/>
          </a:xfrm>
        </p:spPr>
        <p:txBody>
          <a:bodyPr>
            <a:normAutofit/>
          </a:bodyPr>
          <a:lstStyle/>
          <a:p>
            <a:pPr marL="457200" lvl="1" indent="-287655" algn="just">
              <a:lnSpc>
                <a:spcPct val="150000"/>
              </a:lnSpc>
            </a:pPr>
            <a:r>
              <a:rPr lang="en-US" sz="1600" dirty="0"/>
              <a:t>Check for outliers in data</a:t>
            </a:r>
            <a:endParaRPr lang="en-US" sz="1600" dirty="0"/>
          </a:p>
          <a:p>
            <a:pPr marL="169545" lvl="1" indent="0" algn="just">
              <a:lnSpc>
                <a:spcPct val="150000"/>
              </a:lnSpc>
              <a:buNone/>
            </a:pPr>
            <a:endParaRPr lang="en-US" sz="1600" dirty="0"/>
          </a:p>
          <a:p>
            <a:pPr marL="0" indent="0" algn="just">
              <a:lnSpc>
                <a:spcPct val="150000"/>
              </a:lnSpc>
              <a:buNone/>
            </a:pPr>
            <a:endParaRPr lang="en-US" sz="1400" i="1" dirty="0">
              <a:latin typeface="Calibri" panose="020F0502020204030204" pitchFamily="34" charset="0"/>
              <a:cs typeface="Calibri" panose="020F0502020204030204" pitchFamily="34"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20" name="Hình ảnh 19"/>
          <p:cNvPicPr>
            <a:picLocks noChangeAspect="1"/>
          </p:cNvPicPr>
          <p:nvPr/>
        </p:nvPicPr>
        <p:blipFill>
          <a:blip r:embed="rId1"/>
          <a:stretch>
            <a:fillRect/>
          </a:stretch>
        </p:blipFill>
        <p:spPr>
          <a:xfrm>
            <a:off x="559941" y="1579651"/>
            <a:ext cx="5990056" cy="3978668"/>
          </a:xfrm>
          <a:prstGeom prst="rect">
            <a:avLst/>
          </a:prstGeom>
        </p:spPr>
      </p:pic>
      <p:pic>
        <p:nvPicPr>
          <p:cNvPr id="22" name="Hình ảnh 21"/>
          <p:cNvPicPr>
            <a:picLocks noChangeAspect="1"/>
          </p:cNvPicPr>
          <p:nvPr/>
        </p:nvPicPr>
        <p:blipFill>
          <a:blip r:embed="rId2"/>
          <a:stretch>
            <a:fillRect/>
          </a:stretch>
        </p:blipFill>
        <p:spPr>
          <a:xfrm>
            <a:off x="6560546" y="1579650"/>
            <a:ext cx="898492" cy="4712619"/>
          </a:xfrm>
          <a:prstGeom prst="rect">
            <a:avLst/>
          </a:prstGeom>
        </p:spPr>
      </p:pic>
      <p:cxnSp>
        <p:nvCxnSpPr>
          <p:cNvPr id="25" name="Đường nối Thẳng 24"/>
          <p:cNvCxnSpPr/>
          <p:nvPr/>
        </p:nvCxnSpPr>
        <p:spPr>
          <a:xfrm>
            <a:off x="6596368" y="6138808"/>
            <a:ext cx="826848"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cxnSp>
        <p:nvCxnSpPr>
          <p:cNvPr id="6" name="Đường kết nối Mũi tên Thẳng 5"/>
          <p:cNvCxnSpPr/>
          <p:nvPr/>
        </p:nvCxnSpPr>
        <p:spPr>
          <a:xfrm flipV="1">
            <a:off x="3051425" y="1895582"/>
            <a:ext cx="518845" cy="452064"/>
          </a:xfrm>
          <a:prstGeom prst="straightConnector1">
            <a:avLst/>
          </a:prstGeom>
          <a:ln>
            <a:solidFill>
              <a:srgbClr val="FF0000"/>
            </a:solidFill>
            <a:tailEnd type="triangle"/>
          </a:ln>
        </p:spPr>
        <p:style>
          <a:lnRef idx="3">
            <a:schemeClr val="accent2"/>
          </a:lnRef>
          <a:fillRef idx="0">
            <a:schemeClr val="accent2"/>
          </a:fillRef>
          <a:effectRef idx="2">
            <a:schemeClr val="accent2"/>
          </a:effectRef>
          <a:fontRef idx="minor">
            <a:schemeClr val="tx1"/>
          </a:fontRef>
        </p:style>
      </p:cxnSp>
      <p:sp>
        <p:nvSpPr>
          <p:cNvPr id="10" name="Hộp Văn bản 9"/>
          <p:cNvSpPr txBox="1"/>
          <p:nvPr/>
        </p:nvSpPr>
        <p:spPr>
          <a:xfrm rot="19011759">
            <a:off x="2772670" y="2174487"/>
            <a:ext cx="1076355" cy="276999"/>
          </a:xfrm>
          <a:prstGeom prst="rect">
            <a:avLst/>
          </a:prstGeom>
          <a:noFill/>
        </p:spPr>
        <p:txBody>
          <a:bodyPr wrap="square" rtlCol="0">
            <a:spAutoFit/>
          </a:bodyPr>
          <a:lstStyle/>
          <a:p>
            <a:r>
              <a:rPr lang="en-US" sz="1200" dirty="0">
                <a:solidFill>
                  <a:srgbClr val="FF0000"/>
                </a:solidFill>
              </a:rPr>
              <a:t>Drop outline</a:t>
            </a:r>
            <a:endParaRPr lang="en-US" sz="1200" dirty="0">
              <a:solidFill>
                <a:srgbClr val="FF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endParaRPr lang="en-US" sz="2800" dirty="0"/>
          </a:p>
        </p:txBody>
      </p:sp>
      <p:sp>
        <p:nvSpPr>
          <p:cNvPr id="3" name="Content Placeholder 2"/>
          <p:cNvSpPr>
            <a:spLocks noGrp="1"/>
          </p:cNvSpPr>
          <p:nvPr>
            <p:ph idx="1"/>
          </p:nvPr>
        </p:nvSpPr>
        <p:spPr>
          <a:xfrm>
            <a:off x="285749" y="918156"/>
            <a:ext cx="7594530" cy="1025372"/>
          </a:xfrm>
        </p:spPr>
        <p:txBody>
          <a:bodyPr>
            <a:normAutofit/>
          </a:bodyPr>
          <a:lstStyle/>
          <a:p>
            <a:pPr marL="457200" lvl="1" indent="-287655" algn="just">
              <a:lnSpc>
                <a:spcPct val="150000"/>
              </a:lnSpc>
            </a:pPr>
            <a:r>
              <a:rPr lang="en-US" sz="2000" dirty="0"/>
              <a:t>Data after being cleaned</a:t>
            </a:r>
            <a:endParaRPr lang="en-US" sz="1400" dirty="0"/>
          </a:p>
          <a:p>
            <a:pPr marL="169545" lvl="1" indent="0" algn="just">
              <a:lnSpc>
                <a:spcPct val="150000"/>
              </a:lnSpc>
              <a:buNone/>
            </a:pPr>
            <a:endParaRPr lang="en-US" sz="1600" dirty="0"/>
          </a:p>
          <a:p>
            <a:pPr marL="0" indent="0" algn="just">
              <a:lnSpc>
                <a:spcPct val="150000"/>
              </a:lnSpc>
              <a:buNone/>
            </a:pPr>
            <a:endParaRPr lang="en-US" sz="1400" i="1" dirty="0">
              <a:latin typeface="Calibri" panose="020F0502020204030204" pitchFamily="34" charset="0"/>
              <a:cs typeface="Calibri" panose="020F0502020204030204" pitchFamily="34"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5" name="Hình ảnh 4"/>
          <p:cNvPicPr>
            <a:picLocks noChangeAspect="1"/>
          </p:cNvPicPr>
          <p:nvPr/>
        </p:nvPicPr>
        <p:blipFill>
          <a:blip r:embed="rId1"/>
          <a:stretch>
            <a:fillRect/>
          </a:stretch>
        </p:blipFill>
        <p:spPr>
          <a:xfrm>
            <a:off x="1234816" y="1694670"/>
            <a:ext cx="3013548" cy="3583515"/>
          </a:xfrm>
          <a:prstGeom prst="rect">
            <a:avLst/>
          </a:prstGeom>
        </p:spPr>
      </p:pic>
      <p:cxnSp>
        <p:nvCxnSpPr>
          <p:cNvPr id="11" name="Đường nối Thẳng 10"/>
          <p:cNvCxnSpPr/>
          <p:nvPr/>
        </p:nvCxnSpPr>
        <p:spPr>
          <a:xfrm>
            <a:off x="1356189" y="2229492"/>
            <a:ext cx="2183258"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5" name="Đường nối Thẳng 14"/>
          <p:cNvCxnSpPr/>
          <p:nvPr/>
        </p:nvCxnSpPr>
        <p:spPr>
          <a:xfrm>
            <a:off x="1356189" y="4472683"/>
            <a:ext cx="2698999" cy="0"/>
          </a:xfrm>
          <a:prstGeom prst="line">
            <a:avLst/>
          </a:prstGeom>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endParaRPr lang="en-US" sz="2800" dirty="0"/>
          </a:p>
        </p:txBody>
      </p:sp>
      <p:sp>
        <p:nvSpPr>
          <p:cNvPr id="3" name="Content Placeholder 2"/>
          <p:cNvSpPr>
            <a:spLocks noGrp="1"/>
          </p:cNvSpPr>
          <p:nvPr>
            <p:ph idx="1"/>
          </p:nvPr>
        </p:nvSpPr>
        <p:spPr>
          <a:xfrm>
            <a:off x="285749" y="918156"/>
            <a:ext cx="7594530" cy="1025372"/>
          </a:xfrm>
        </p:spPr>
        <p:txBody>
          <a:bodyPr>
            <a:normAutofit/>
          </a:bodyPr>
          <a:lstStyle/>
          <a:p>
            <a:pPr marL="457200" lvl="1" indent="-287655" algn="just">
              <a:lnSpc>
                <a:spcPct val="150000"/>
              </a:lnSpc>
            </a:pPr>
            <a:r>
              <a:rPr lang="en-US" sz="2000" dirty="0"/>
              <a:t>Data after being cleaned</a:t>
            </a:r>
            <a:endParaRPr lang="en-US" sz="1400" dirty="0"/>
          </a:p>
          <a:p>
            <a:pPr marL="169545" lvl="1" indent="0" algn="just">
              <a:lnSpc>
                <a:spcPct val="150000"/>
              </a:lnSpc>
              <a:buNone/>
            </a:pPr>
            <a:endParaRPr lang="en-US" sz="1600" dirty="0"/>
          </a:p>
          <a:p>
            <a:pPr marL="0" indent="0" algn="just">
              <a:lnSpc>
                <a:spcPct val="150000"/>
              </a:lnSpc>
              <a:buNone/>
            </a:pPr>
            <a:endParaRPr lang="en-US" sz="1400" i="1" dirty="0">
              <a:latin typeface="Calibri" panose="020F0502020204030204" pitchFamily="34" charset="0"/>
              <a:cs typeface="Calibri" panose="020F0502020204030204" pitchFamily="34"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Hình ảnh 5"/>
          <p:cNvPicPr>
            <a:picLocks noChangeAspect="1"/>
          </p:cNvPicPr>
          <p:nvPr/>
        </p:nvPicPr>
        <p:blipFill rotWithShape="1">
          <a:blip r:embed="rId1"/>
          <a:srcRect l="-1" r="-2002" b="45094"/>
          <a:stretch>
            <a:fillRect/>
          </a:stretch>
        </p:blipFill>
        <p:spPr>
          <a:xfrm>
            <a:off x="801180" y="1720921"/>
            <a:ext cx="1997035" cy="3765469"/>
          </a:xfrm>
          <a:prstGeom prst="rect">
            <a:avLst/>
          </a:prstGeom>
        </p:spPr>
      </p:pic>
      <p:pic>
        <p:nvPicPr>
          <p:cNvPr id="12" name="Hình ảnh 11"/>
          <p:cNvPicPr>
            <a:picLocks noChangeAspect="1"/>
          </p:cNvPicPr>
          <p:nvPr/>
        </p:nvPicPr>
        <p:blipFill rotWithShape="1">
          <a:blip r:embed="rId1"/>
          <a:srcRect t="54906"/>
          <a:stretch>
            <a:fillRect/>
          </a:stretch>
        </p:blipFill>
        <p:spPr>
          <a:xfrm>
            <a:off x="2838781" y="2028608"/>
            <a:ext cx="1957839" cy="3092531"/>
          </a:xfrm>
          <a:prstGeom prst="rect">
            <a:avLst/>
          </a:prstGeom>
        </p:spPr>
      </p:pic>
      <p:pic>
        <p:nvPicPr>
          <p:cNvPr id="10" name="Hình ảnh 9"/>
          <p:cNvPicPr>
            <a:picLocks noChangeAspect="1"/>
          </p:cNvPicPr>
          <p:nvPr/>
        </p:nvPicPr>
        <p:blipFill>
          <a:blip r:embed="rId2"/>
          <a:stretch>
            <a:fillRect/>
          </a:stretch>
        </p:blipFill>
        <p:spPr>
          <a:xfrm>
            <a:off x="5024064" y="2518757"/>
            <a:ext cx="3918401" cy="260238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EDA </a:t>
            </a:r>
            <a:endParaRPr lang="en-US" sz="2800" dirty="0"/>
          </a:p>
        </p:txBody>
      </p:sp>
      <p:sp>
        <p:nvSpPr>
          <p:cNvPr id="3" name="Content Placeholder 2"/>
          <p:cNvSpPr>
            <a:spLocks noGrp="1"/>
          </p:cNvSpPr>
          <p:nvPr>
            <p:ph idx="1"/>
          </p:nvPr>
        </p:nvSpPr>
        <p:spPr>
          <a:xfrm>
            <a:off x="496370" y="1054011"/>
            <a:ext cx="7594530" cy="2074469"/>
          </a:xfrm>
        </p:spPr>
        <p:txBody>
          <a:bodyPr>
            <a:noAutofit/>
          </a:bodyPr>
          <a:lstStyle/>
          <a:p>
            <a:pPr marL="457200" lvl="1" indent="-287655" algn="just">
              <a:lnSpc>
                <a:spcPct val="150000"/>
              </a:lnSpc>
            </a:pPr>
            <a:r>
              <a:rPr lang="en-US" sz="1600" dirty="0"/>
              <a:t>Check for unique value</a:t>
            </a:r>
            <a:endParaRPr lang="en-US" sz="1600" dirty="0"/>
          </a:p>
          <a:p>
            <a:pPr marL="457200" lvl="1" indent="-287655" algn="just">
              <a:lnSpc>
                <a:spcPct val="150000"/>
              </a:lnSpc>
            </a:pPr>
            <a:r>
              <a:rPr lang="en-US" sz="1600" dirty="0"/>
              <a:t>Check data distribution</a:t>
            </a:r>
            <a:endParaRPr lang="en-US" sz="1600" dirty="0"/>
          </a:p>
          <a:p>
            <a:pPr marL="457200" lvl="1" indent="-287655" algn="just">
              <a:lnSpc>
                <a:spcPct val="150000"/>
              </a:lnSpc>
            </a:pPr>
            <a:endParaRPr lang="en-US" sz="1600" dirty="0"/>
          </a:p>
          <a:p>
            <a:pPr marL="457200" lvl="1" indent="-287655" algn="just">
              <a:lnSpc>
                <a:spcPct val="150000"/>
              </a:lnSpc>
            </a:pPr>
            <a:endParaRPr lang="en-US" sz="1600" dirty="0"/>
          </a:p>
          <a:p>
            <a:pPr marL="169545" lvl="1" indent="0" algn="just">
              <a:lnSpc>
                <a:spcPct val="150000"/>
              </a:lnSpc>
              <a:buNone/>
            </a:pPr>
            <a:endParaRPr lang="en-US" sz="1600" dirty="0"/>
          </a:p>
          <a:p>
            <a:pPr marL="0" indent="0" algn="just">
              <a:lnSpc>
                <a:spcPct val="150000"/>
              </a:lnSpc>
              <a:buNone/>
            </a:pPr>
            <a:endParaRPr lang="en-US" sz="1400" i="1" dirty="0">
              <a:latin typeface="Calibri" panose="020F0502020204030204" pitchFamily="34" charset="0"/>
              <a:cs typeface="Calibri" panose="020F0502020204030204" pitchFamily="34"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EDA</a:t>
            </a:r>
            <a:endParaRPr lang="en-US" sz="2800" dirty="0"/>
          </a:p>
        </p:txBody>
      </p:sp>
      <p:sp>
        <p:nvSpPr>
          <p:cNvPr id="3" name="Content Placeholder 2"/>
          <p:cNvSpPr>
            <a:spLocks noGrp="1"/>
          </p:cNvSpPr>
          <p:nvPr>
            <p:ph idx="1"/>
          </p:nvPr>
        </p:nvSpPr>
        <p:spPr>
          <a:xfrm>
            <a:off x="285750" y="753769"/>
            <a:ext cx="2960884" cy="5460023"/>
          </a:xfrm>
        </p:spPr>
        <p:txBody>
          <a:bodyPr>
            <a:normAutofit/>
          </a:bodyPr>
          <a:lstStyle/>
          <a:p>
            <a:pPr marL="457200" lvl="1" indent="-287655" algn="just">
              <a:lnSpc>
                <a:spcPct val="150000"/>
              </a:lnSpc>
            </a:pPr>
            <a:r>
              <a:rPr lang="en-US" sz="1800" b="1" dirty="0"/>
              <a:t>Check for unique value</a:t>
            </a:r>
            <a:endParaRPr lang="en-US" sz="1800" b="1"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pic>
        <p:nvPicPr>
          <p:cNvPr id="5" name="Hình ảnh 4"/>
          <p:cNvPicPr>
            <a:picLocks noChangeAspect="1"/>
          </p:cNvPicPr>
          <p:nvPr/>
        </p:nvPicPr>
        <p:blipFill rotWithShape="1">
          <a:blip r:embed="rId1"/>
          <a:srcRect b="51103"/>
          <a:stretch>
            <a:fillRect/>
          </a:stretch>
        </p:blipFill>
        <p:spPr>
          <a:xfrm>
            <a:off x="933545" y="1420401"/>
            <a:ext cx="1733013" cy="2278295"/>
          </a:xfrm>
          <a:prstGeom prst="rect">
            <a:avLst/>
          </a:prstGeom>
        </p:spPr>
      </p:pic>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9" name="Hình chữ nhật 8"/>
          <p:cNvSpPr/>
          <p:nvPr/>
        </p:nvSpPr>
        <p:spPr>
          <a:xfrm>
            <a:off x="722925" y="3937097"/>
            <a:ext cx="7342288" cy="661463"/>
          </a:xfrm>
          <a:prstGeom prst="rect">
            <a:avLst/>
          </a:prstGeom>
        </p:spPr>
        <p:txBody>
          <a:bodyPr wrap="square">
            <a:spAutoFit/>
          </a:bodyPr>
          <a:lstStyle/>
          <a:p>
            <a:pPr marL="285750" indent="-285750" fontAlgn="base">
              <a:lnSpc>
                <a:spcPct val="150000"/>
              </a:lnSpc>
              <a:buFont typeface="Arial" panose="020B0604020202020204" pitchFamily="34" charset="0"/>
              <a:buChar char="•"/>
            </a:pPr>
            <a:r>
              <a:rPr lang="en-US" sz="1300" dirty="0"/>
              <a:t>By looking at unique values for columns we can say that, all are categorical columns.</a:t>
            </a:r>
            <a:endParaRPr lang="en-US" sz="1300" dirty="0"/>
          </a:p>
          <a:p>
            <a:pPr marL="285750" indent="-285750" fontAlgn="base">
              <a:lnSpc>
                <a:spcPct val="150000"/>
              </a:lnSpc>
              <a:buFont typeface="Arial" panose="020B0604020202020204" pitchFamily="34" charset="0"/>
              <a:buChar char="•"/>
            </a:pPr>
            <a:r>
              <a:rPr lang="en-US" sz="1300" dirty="0"/>
              <a:t>Since column '</a:t>
            </a:r>
            <a:r>
              <a:rPr lang="en-US" sz="1300" dirty="0" err="1"/>
              <a:t>age_desc</a:t>
            </a:r>
            <a:r>
              <a:rPr lang="en-US" sz="1300" dirty="0"/>
              <a:t>' has just one value throughout the data, we can drop it.</a:t>
            </a:r>
            <a:endParaRPr lang="en-US" sz="1300" dirty="0"/>
          </a:p>
        </p:txBody>
      </p:sp>
      <p:pic>
        <p:nvPicPr>
          <p:cNvPr id="11" name="Hình ảnh 10"/>
          <p:cNvPicPr>
            <a:picLocks noChangeAspect="1"/>
          </p:cNvPicPr>
          <p:nvPr/>
        </p:nvPicPr>
        <p:blipFill rotWithShape="1">
          <a:blip r:embed="rId1"/>
          <a:srcRect t="50716" b="5514"/>
          <a:stretch>
            <a:fillRect/>
          </a:stretch>
        </p:blipFill>
        <p:spPr>
          <a:xfrm>
            <a:off x="2784405" y="1512140"/>
            <a:ext cx="1733013" cy="2039421"/>
          </a:xfrm>
          <a:prstGeom prst="rect">
            <a:avLst/>
          </a:prstGeom>
        </p:spPr>
      </p:pic>
      <p:cxnSp>
        <p:nvCxnSpPr>
          <p:cNvPr id="12" name="Đường nối Thẳng 11"/>
          <p:cNvCxnSpPr/>
          <p:nvPr/>
        </p:nvCxnSpPr>
        <p:spPr>
          <a:xfrm>
            <a:off x="2784405" y="3097659"/>
            <a:ext cx="1648690" cy="0"/>
          </a:xfrm>
          <a:prstGeom prst="line">
            <a:avLst/>
          </a:prstGeom>
        </p:spPr>
        <p:style>
          <a:lnRef idx="3">
            <a:schemeClr val="accent2"/>
          </a:lnRef>
          <a:fillRef idx="0">
            <a:schemeClr val="accent2"/>
          </a:fillRef>
          <a:effectRef idx="2">
            <a:schemeClr val="accent2"/>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EDA</a:t>
            </a:r>
            <a:endParaRPr lang="en-US" sz="2800" dirty="0"/>
          </a:p>
        </p:txBody>
      </p:sp>
      <p:sp>
        <p:nvSpPr>
          <p:cNvPr id="3" name="Content Placeholder 2"/>
          <p:cNvSpPr>
            <a:spLocks noGrp="1"/>
          </p:cNvSpPr>
          <p:nvPr>
            <p:ph idx="1"/>
          </p:nvPr>
        </p:nvSpPr>
        <p:spPr>
          <a:xfrm>
            <a:off x="285750" y="918155"/>
            <a:ext cx="2960884" cy="5460023"/>
          </a:xfrm>
        </p:spPr>
        <p:txBody>
          <a:bodyPr>
            <a:normAutofit/>
          </a:bodyPr>
          <a:lstStyle/>
          <a:p>
            <a:pPr marL="457200" lvl="1" indent="-287655" algn="just">
              <a:lnSpc>
                <a:spcPct val="150000"/>
              </a:lnSpc>
            </a:pPr>
            <a:r>
              <a:rPr lang="en-US" sz="1800" b="1" dirty="0"/>
              <a:t>Check data distribution</a:t>
            </a:r>
            <a:endParaRPr lang="en-US" sz="1800" b="1" dirty="0"/>
          </a:p>
          <a:p>
            <a:pPr marL="914400" lvl="2" indent="-287655" algn="just">
              <a:lnSpc>
                <a:spcPct val="150000"/>
              </a:lnSpc>
            </a:pPr>
            <a:r>
              <a:rPr lang="en-US" sz="1400" dirty="0"/>
              <a:t>Class/ADS</a:t>
            </a:r>
            <a:endParaRPr lang="en-US" sz="14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Hình ảnh 5"/>
          <p:cNvPicPr>
            <a:picLocks noChangeAspect="1"/>
          </p:cNvPicPr>
          <p:nvPr/>
        </p:nvPicPr>
        <p:blipFill>
          <a:blip r:embed="rId1"/>
          <a:stretch>
            <a:fillRect/>
          </a:stretch>
        </p:blipFill>
        <p:spPr>
          <a:xfrm>
            <a:off x="849185" y="2082725"/>
            <a:ext cx="3399179" cy="3562843"/>
          </a:xfrm>
          <a:prstGeom prst="rect">
            <a:avLst/>
          </a:prstGeom>
        </p:spPr>
      </p:pic>
      <p:sp>
        <p:nvSpPr>
          <p:cNvPr id="13" name="Content Placeholder 2"/>
          <p:cNvSpPr txBox="1"/>
          <p:nvPr/>
        </p:nvSpPr>
        <p:spPr>
          <a:xfrm>
            <a:off x="4983280" y="1715246"/>
            <a:ext cx="3527674" cy="54600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287655" algn="just">
              <a:lnSpc>
                <a:spcPct val="150000"/>
              </a:lnSpc>
            </a:pPr>
            <a:r>
              <a:rPr lang="en-US" sz="1400" dirty="0"/>
              <a:t>Data on the number of sick patients is about 26.9% and 73.1% are not sick.</a:t>
            </a:r>
            <a:endParaRPr lang="en-US" sz="1400" dirty="0"/>
          </a:p>
          <a:p>
            <a:pPr marL="457200" lvl="1" indent="-287655" algn="just">
              <a:lnSpc>
                <a:spcPct val="150000"/>
              </a:lnSpc>
            </a:pPr>
            <a:r>
              <a:rPr lang="en-US" sz="1400" dirty="0"/>
              <a:t>The data is imbalanced and is biased towards the non-autism label</a:t>
            </a:r>
            <a:endParaRPr lang="en-US" sz="1400" dirty="0"/>
          </a:p>
          <a:p>
            <a:pPr lvl="1" algn="just">
              <a:lnSpc>
                <a:spcPct val="150000"/>
              </a:lnSpc>
            </a:pPr>
            <a:endParaRPr lang="en-US" sz="16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EDA</a:t>
            </a:r>
            <a:endParaRPr lang="en-US" sz="2800" dirty="0"/>
          </a:p>
        </p:txBody>
      </p:sp>
      <p:sp>
        <p:nvSpPr>
          <p:cNvPr id="3" name="Content Placeholder 2"/>
          <p:cNvSpPr>
            <a:spLocks noGrp="1"/>
          </p:cNvSpPr>
          <p:nvPr>
            <p:ph idx="1"/>
          </p:nvPr>
        </p:nvSpPr>
        <p:spPr>
          <a:xfrm>
            <a:off x="285750" y="800002"/>
            <a:ext cx="2960884" cy="5460023"/>
          </a:xfrm>
        </p:spPr>
        <p:txBody>
          <a:bodyPr>
            <a:normAutofit/>
          </a:bodyPr>
          <a:lstStyle/>
          <a:p>
            <a:pPr marL="457200" lvl="1" indent="-287655" algn="just">
              <a:lnSpc>
                <a:spcPct val="150000"/>
              </a:lnSpc>
            </a:pPr>
            <a:r>
              <a:rPr lang="en-US" sz="1800" b="1" dirty="0"/>
              <a:t>Check data distribution</a:t>
            </a:r>
            <a:endParaRPr lang="en-US" sz="1800" b="1" dirty="0"/>
          </a:p>
          <a:p>
            <a:pPr marL="914400" lvl="2" indent="-287655" algn="just">
              <a:lnSpc>
                <a:spcPct val="150000"/>
              </a:lnSpc>
            </a:pPr>
            <a:r>
              <a:rPr lang="en-US" sz="1400" dirty="0"/>
              <a:t>Age</a:t>
            </a:r>
            <a:endParaRPr lang="en-US" sz="14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13" name="Content Placeholder 2"/>
          <p:cNvSpPr txBox="1"/>
          <p:nvPr/>
        </p:nvSpPr>
        <p:spPr>
          <a:xfrm>
            <a:off x="365127" y="5741643"/>
            <a:ext cx="7936391" cy="75515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545" lvl="1" indent="0" algn="just">
              <a:lnSpc>
                <a:spcPct val="150000"/>
              </a:lnSpc>
              <a:buNone/>
            </a:pPr>
            <a:r>
              <a:rPr lang="en-US" sz="1600" b="1" dirty="0">
                <a:sym typeface="Wingdings" panose="05000000000000000000" pitchFamily="2" charset="2"/>
              </a:rPr>
              <a:t></a:t>
            </a:r>
            <a:r>
              <a:rPr lang="en-US" sz="1600" dirty="0">
                <a:sym typeface="Wingdings" panose="05000000000000000000" pitchFamily="2" charset="2"/>
              </a:rPr>
              <a:t> </a:t>
            </a:r>
            <a:r>
              <a:rPr lang="en-US" sz="2600" dirty="0"/>
              <a:t>From above plot we can say that, average age of candidates is somewhere around 20-30.</a:t>
            </a:r>
            <a:endParaRPr lang="en-US" sz="18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pic>
        <p:nvPicPr>
          <p:cNvPr id="5" name="Hình ảnh 4"/>
          <p:cNvPicPr>
            <a:picLocks noChangeAspect="1"/>
          </p:cNvPicPr>
          <p:nvPr/>
        </p:nvPicPr>
        <p:blipFill>
          <a:blip r:embed="rId1"/>
          <a:stretch>
            <a:fillRect/>
          </a:stretch>
        </p:blipFill>
        <p:spPr>
          <a:xfrm>
            <a:off x="1395903" y="1734179"/>
            <a:ext cx="6119643" cy="383996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EDA</a:t>
            </a:r>
            <a:endParaRPr lang="en-US" sz="2800" dirty="0"/>
          </a:p>
        </p:txBody>
      </p:sp>
      <p:sp>
        <p:nvSpPr>
          <p:cNvPr id="3" name="Content Placeholder 2"/>
          <p:cNvSpPr>
            <a:spLocks noGrp="1"/>
          </p:cNvSpPr>
          <p:nvPr>
            <p:ph idx="1"/>
          </p:nvPr>
        </p:nvSpPr>
        <p:spPr>
          <a:xfrm>
            <a:off x="285750" y="830825"/>
            <a:ext cx="2960884" cy="5460023"/>
          </a:xfrm>
        </p:spPr>
        <p:txBody>
          <a:bodyPr>
            <a:normAutofit/>
          </a:bodyPr>
          <a:lstStyle/>
          <a:p>
            <a:pPr marL="457200" lvl="1" indent="-287655" algn="just">
              <a:lnSpc>
                <a:spcPct val="150000"/>
              </a:lnSpc>
            </a:pPr>
            <a:r>
              <a:rPr lang="en-US" sz="1800" b="1" dirty="0"/>
              <a:t>Check data distribution</a:t>
            </a:r>
            <a:endParaRPr lang="en-US" sz="1800" b="1" dirty="0"/>
          </a:p>
          <a:p>
            <a:pPr marL="914400" lvl="2" indent="-287655" algn="just">
              <a:lnSpc>
                <a:spcPct val="150000"/>
              </a:lnSpc>
            </a:pPr>
            <a:r>
              <a:rPr lang="en-US" sz="1400" dirty="0"/>
              <a:t>Country</a:t>
            </a: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Hình ảnh 5"/>
          <p:cNvPicPr>
            <a:picLocks noChangeAspect="1"/>
          </p:cNvPicPr>
          <p:nvPr/>
        </p:nvPicPr>
        <p:blipFill>
          <a:blip r:embed="rId1"/>
          <a:stretch>
            <a:fillRect/>
          </a:stretch>
        </p:blipFill>
        <p:spPr>
          <a:xfrm>
            <a:off x="667711" y="1791376"/>
            <a:ext cx="8067615" cy="458680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EDA</a:t>
            </a:r>
            <a:endParaRPr lang="en-US" sz="2800" dirty="0"/>
          </a:p>
        </p:txBody>
      </p:sp>
      <p:sp>
        <p:nvSpPr>
          <p:cNvPr id="3" name="Content Placeholder 2"/>
          <p:cNvSpPr>
            <a:spLocks noGrp="1"/>
          </p:cNvSpPr>
          <p:nvPr>
            <p:ph idx="1"/>
          </p:nvPr>
        </p:nvSpPr>
        <p:spPr>
          <a:xfrm>
            <a:off x="285750" y="758906"/>
            <a:ext cx="2960884" cy="5460023"/>
          </a:xfrm>
        </p:spPr>
        <p:txBody>
          <a:bodyPr>
            <a:normAutofit/>
          </a:bodyPr>
          <a:lstStyle/>
          <a:p>
            <a:pPr marL="457200" lvl="1" indent="-287655" algn="just">
              <a:lnSpc>
                <a:spcPct val="150000"/>
              </a:lnSpc>
            </a:pPr>
            <a:r>
              <a:rPr lang="en-US" sz="1800" b="1" dirty="0"/>
              <a:t>Check data distribution</a:t>
            </a:r>
            <a:endParaRPr lang="en-US" sz="1800" b="1" dirty="0"/>
          </a:p>
          <a:p>
            <a:pPr marL="914400" lvl="2" indent="-287655" algn="just">
              <a:lnSpc>
                <a:spcPct val="150000"/>
              </a:lnSpc>
            </a:pPr>
            <a:r>
              <a:rPr lang="en-US" sz="1300" dirty="0"/>
              <a:t>Country (top 15 countries)</a:t>
            </a:r>
            <a:endParaRPr lang="en-US" sz="13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5" name="Hình ảnh 4"/>
          <p:cNvPicPr>
            <a:picLocks noChangeAspect="1"/>
          </p:cNvPicPr>
          <p:nvPr/>
        </p:nvPicPr>
        <p:blipFill>
          <a:blip r:embed="rId1"/>
          <a:stretch>
            <a:fillRect/>
          </a:stretch>
        </p:blipFill>
        <p:spPr>
          <a:xfrm>
            <a:off x="967005" y="1791376"/>
            <a:ext cx="7487804" cy="447072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28650" y="2755666"/>
            <a:ext cx="7886700" cy="1346667"/>
          </a:xfrm>
        </p:spPr>
        <p:txBody>
          <a:bodyPr/>
          <a:lstStyle/>
          <a:p>
            <a:pPr algn="ctr"/>
            <a:r>
              <a:rPr lang="en-US" sz="6600" dirty="0"/>
              <a:t>Problem introduction</a:t>
            </a:r>
            <a:endParaRPr lang="en-US" sz="6600"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preprocessing</a:t>
            </a:r>
            <a:endParaRPr lang="en-US" sz="2800" dirty="0"/>
          </a:p>
        </p:txBody>
      </p:sp>
      <p:sp>
        <p:nvSpPr>
          <p:cNvPr id="3" name="Content Placeholder 2"/>
          <p:cNvSpPr>
            <a:spLocks noGrp="1"/>
          </p:cNvSpPr>
          <p:nvPr>
            <p:ph idx="1"/>
          </p:nvPr>
        </p:nvSpPr>
        <p:spPr>
          <a:xfrm>
            <a:off x="543345" y="1484657"/>
            <a:ext cx="8765783" cy="5460023"/>
          </a:xfrm>
        </p:spPr>
        <p:txBody>
          <a:bodyPr>
            <a:normAutofit/>
          </a:bodyPr>
          <a:lstStyle/>
          <a:p>
            <a:pPr marL="457200" lvl="1" indent="-287655" algn="just">
              <a:lnSpc>
                <a:spcPct val="150000"/>
              </a:lnSpc>
            </a:pPr>
            <a:r>
              <a:rPr lang="en-US" sz="1600" dirty="0"/>
              <a:t>Split data into features and labels (X/y)</a:t>
            </a:r>
            <a:endParaRPr lang="en-US" sz="1600" dirty="0"/>
          </a:p>
          <a:p>
            <a:pPr marL="457200" lvl="1" indent="-287655" algn="just">
              <a:lnSpc>
                <a:spcPct val="150000"/>
              </a:lnSpc>
            </a:pPr>
            <a:r>
              <a:rPr lang="en-US" sz="1600" dirty="0"/>
              <a:t>Convert categorical variables to numeric variables (Label Encoding)</a:t>
            </a:r>
            <a:endParaRPr lang="en-US" sz="1600" dirty="0"/>
          </a:p>
          <a:p>
            <a:pPr marL="457200" lvl="1" indent="-287655" algn="just">
              <a:lnSpc>
                <a:spcPct val="150000"/>
              </a:lnSpc>
            </a:pPr>
            <a:r>
              <a:rPr lang="en-US" sz="1600" dirty="0"/>
              <a:t>Draw a graph to check the correlation between variables</a:t>
            </a:r>
            <a:endParaRPr lang="en-US" sz="1600" dirty="0"/>
          </a:p>
          <a:p>
            <a:pPr marL="914400" lvl="2" indent="-287655" algn="just">
              <a:lnSpc>
                <a:spcPct val="150000"/>
              </a:lnSpc>
            </a:pPr>
            <a:r>
              <a:rPr lang="en-US" sz="1200" dirty="0"/>
              <a:t>Select feature extraction and set up training data</a:t>
            </a:r>
            <a:endParaRPr lang="en-US" sz="1200" dirty="0"/>
          </a:p>
          <a:p>
            <a:pPr marL="457200" lvl="1" indent="-287655" algn="just">
              <a:lnSpc>
                <a:spcPct val="150000"/>
              </a:lnSpc>
            </a:pPr>
            <a:r>
              <a:rPr lang="en-US" sz="1600" dirty="0"/>
              <a:t>Divide the data into training set, test set and validation set</a:t>
            </a:r>
            <a:endParaRPr lang="en-US" sz="1600" dirty="0"/>
          </a:p>
          <a:p>
            <a:pPr marL="457200" lvl="1" indent="-287655" algn="just">
              <a:lnSpc>
                <a:spcPct val="150000"/>
              </a:lnSpc>
            </a:pPr>
            <a:r>
              <a:rPr lang="en-US" sz="1600" dirty="0"/>
              <a:t>Balancing the data </a:t>
            </a:r>
            <a:endParaRPr lang="en-US" sz="1600" dirty="0"/>
          </a:p>
          <a:p>
            <a:pPr marL="914400" lvl="2" indent="-287655" algn="just">
              <a:lnSpc>
                <a:spcPct val="150000"/>
              </a:lnSpc>
            </a:pPr>
            <a:r>
              <a:rPr lang="en-US" sz="1200" dirty="0" err="1"/>
              <a:t>RandomOverSampler</a:t>
            </a:r>
            <a:endParaRPr lang="en-US" sz="1200" dirty="0"/>
          </a:p>
          <a:p>
            <a:pPr marL="914400" lvl="2" indent="-287655" algn="just">
              <a:lnSpc>
                <a:spcPct val="150000"/>
              </a:lnSpc>
            </a:pPr>
            <a:r>
              <a:rPr lang="en-US" sz="1200" dirty="0"/>
              <a:t>SMOTE</a:t>
            </a:r>
            <a:endParaRPr lang="en-US" sz="1200" dirty="0"/>
          </a:p>
          <a:p>
            <a:pPr marL="914400" lvl="2" indent="-287655" algn="just">
              <a:lnSpc>
                <a:spcPct val="150000"/>
              </a:lnSpc>
            </a:pPr>
            <a:r>
              <a:rPr lang="en-US" sz="1200" dirty="0"/>
              <a:t>GMM (Unsupervised Learning)</a:t>
            </a:r>
            <a:endParaRPr lang="en-US" sz="1200" dirty="0"/>
          </a:p>
          <a:p>
            <a:pPr marL="457200" lvl="1" indent="-287655" algn="just">
              <a:lnSpc>
                <a:spcPct val="150000"/>
              </a:lnSpc>
            </a:pPr>
            <a:r>
              <a:rPr lang="en-US" sz="1600" dirty="0"/>
              <a:t>Normalizing the features for stable and fast training.</a:t>
            </a:r>
            <a:endParaRPr lang="en-US" sz="1600" dirty="0"/>
          </a:p>
          <a:p>
            <a:pPr marL="457200" lvl="1" indent="-287655" algn="just">
              <a:lnSpc>
                <a:spcPct val="150000"/>
              </a:lnSpc>
            </a:pPr>
            <a:endParaRPr lang="en-US" sz="16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281354" y="926994"/>
            <a:ext cx="3441648" cy="506292"/>
          </a:xfrm>
          <a:prstGeom prst="rect">
            <a:avLst/>
          </a:prstGeom>
        </p:spPr>
        <p:txBody>
          <a:bodyPr wrap="none">
            <a:spAutoFit/>
          </a:bodyPr>
          <a:lstStyle/>
          <a:p>
            <a:pPr lvl="1" indent="-287655" algn="just">
              <a:lnSpc>
                <a:spcPct val="150000"/>
              </a:lnSpc>
            </a:pPr>
            <a:r>
              <a:rPr lang="en-US" sz="2000" b="1" dirty="0"/>
              <a:t>Data processing and division </a:t>
            </a:r>
            <a:endParaRPr lang="en-US" sz="2000" b="1"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preprocessing</a:t>
            </a:r>
            <a:endParaRPr lang="en-US" sz="2800"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256495" y="804977"/>
            <a:ext cx="5164619" cy="423449"/>
          </a:xfrm>
          <a:prstGeom prst="rect">
            <a:avLst/>
          </a:prstGeom>
        </p:spPr>
        <p:txBody>
          <a:bodyPr wrap="none">
            <a:spAutoFit/>
          </a:bodyPr>
          <a:lstStyle/>
          <a:p>
            <a:pPr lvl="2" indent="-287655" algn="just">
              <a:lnSpc>
                <a:spcPct val="150000"/>
              </a:lnSpc>
              <a:buFont typeface="Arial" panose="020B0604020202020204" pitchFamily="34" charset="0"/>
              <a:buChar char="•"/>
            </a:pPr>
            <a:r>
              <a:rPr lang="en-US" sz="1600" dirty="0"/>
              <a:t>Select feature extraction and set up training data</a:t>
            </a:r>
            <a:endParaRPr lang="en-US" sz="16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preprocessing</a:t>
            </a:r>
            <a:endParaRPr lang="en-US" sz="2800"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111263" y="804977"/>
            <a:ext cx="4874155" cy="423449"/>
          </a:xfrm>
          <a:prstGeom prst="rect">
            <a:avLst/>
          </a:prstGeom>
        </p:spPr>
        <p:txBody>
          <a:bodyPr wrap="none">
            <a:spAutoFit/>
          </a:bodyPr>
          <a:lstStyle/>
          <a:p>
            <a:pPr lvl="2" indent="-287655" algn="just">
              <a:lnSpc>
                <a:spcPct val="150000"/>
              </a:lnSpc>
            </a:pPr>
            <a:r>
              <a:rPr lang="en-US" sz="1600" dirty="0"/>
              <a:t>Select feature extraction and set up training data</a:t>
            </a:r>
            <a:endParaRPr lang="en-US" sz="1600" dirty="0"/>
          </a:p>
        </p:txBody>
      </p:sp>
      <p:pic>
        <p:nvPicPr>
          <p:cNvPr id="3" name="Hình ảnh 2"/>
          <p:cNvPicPr>
            <a:picLocks noChangeAspect="1"/>
          </p:cNvPicPr>
          <p:nvPr/>
        </p:nvPicPr>
        <p:blipFill>
          <a:blip r:embed="rId1"/>
          <a:stretch>
            <a:fillRect/>
          </a:stretch>
        </p:blipFill>
        <p:spPr>
          <a:xfrm>
            <a:off x="0" y="0"/>
            <a:ext cx="9144000" cy="6858000"/>
          </a:xfrm>
          <a:prstGeom prst="rect">
            <a:avLst/>
          </a:prstGeom>
        </p:spPr>
      </p:pic>
      <p:cxnSp>
        <p:nvCxnSpPr>
          <p:cNvPr id="10" name="Đường nối Thẳng 9"/>
          <p:cNvCxnSpPr/>
          <p:nvPr/>
        </p:nvCxnSpPr>
        <p:spPr>
          <a:xfrm>
            <a:off x="87330" y="5198724"/>
            <a:ext cx="5743254" cy="0"/>
          </a:xfrm>
          <a:prstGeom prst="line">
            <a:avLst/>
          </a:prstGeom>
          <a:ln>
            <a:solidFill>
              <a:srgbClr val="FF0000"/>
            </a:solidFill>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preprocessing</a:t>
            </a:r>
            <a:endParaRPr lang="en-US" sz="2800"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419967" y="846819"/>
            <a:ext cx="5540556" cy="464871"/>
          </a:xfrm>
          <a:prstGeom prst="rect">
            <a:avLst/>
          </a:prstGeom>
        </p:spPr>
        <p:txBody>
          <a:bodyPr wrap="none">
            <a:spAutoFit/>
          </a:bodyPr>
          <a:lstStyle/>
          <a:p>
            <a:pPr marL="169545" lvl="1" algn="just">
              <a:lnSpc>
                <a:spcPct val="150000"/>
              </a:lnSpc>
            </a:pPr>
            <a:r>
              <a:rPr lang="en-US" dirty="0"/>
              <a:t>Divide the data into train set, test set and validation set</a:t>
            </a:r>
            <a:endParaRPr lang="en-US" dirty="0"/>
          </a:p>
        </p:txBody>
      </p:sp>
      <p:sp>
        <p:nvSpPr>
          <p:cNvPr id="10" name="Hình chữ nhật 9"/>
          <p:cNvSpPr/>
          <p:nvPr/>
        </p:nvSpPr>
        <p:spPr>
          <a:xfrm>
            <a:off x="245077" y="1343977"/>
            <a:ext cx="8564973" cy="1443921"/>
          </a:xfrm>
          <a:prstGeom prst="rect">
            <a:avLst/>
          </a:prstGeom>
        </p:spPr>
        <p:txBody>
          <a:bodyPr wrap="square">
            <a:spAutoFit/>
          </a:bodyPr>
          <a:lstStyle/>
          <a:p>
            <a:pPr lvl="2" indent="-287655" algn="just">
              <a:lnSpc>
                <a:spcPct val="150000"/>
              </a:lnSpc>
              <a:buFont typeface="Arial" panose="020B0604020202020204" pitchFamily="34" charset="0"/>
              <a:buChar char="•"/>
            </a:pPr>
            <a:r>
              <a:rPr lang="en-US" sz="1600" dirty="0"/>
              <a:t>First split: Divide the data into 2 parts: </a:t>
            </a:r>
            <a:endParaRPr lang="en-US" sz="1600" dirty="0"/>
          </a:p>
          <a:p>
            <a:pPr lvl="3" indent="-287655" algn="just">
              <a:lnSpc>
                <a:spcPct val="150000"/>
              </a:lnSpc>
              <a:buFont typeface="Arial" panose="020B0604020202020204" pitchFamily="34" charset="0"/>
              <a:buChar char="•"/>
            </a:pPr>
            <a:r>
              <a:rPr lang="en-US" sz="1400" dirty="0"/>
              <a:t>Training set and test set (80/20) </a:t>
            </a:r>
            <a:r>
              <a:rPr lang="en-US" sz="1400" dirty="0">
                <a:sym typeface="Wingdings" panose="05000000000000000000" pitchFamily="2" charset="2"/>
              </a:rPr>
              <a:t> </a:t>
            </a:r>
            <a:r>
              <a:rPr lang="en-US" sz="1400" i="1" dirty="0"/>
              <a:t>Handling data imbalance</a:t>
            </a:r>
            <a:endParaRPr lang="en-US" sz="1400" i="1" dirty="0"/>
          </a:p>
          <a:p>
            <a:pPr lvl="2" indent="-287655" algn="just">
              <a:lnSpc>
                <a:spcPct val="150000"/>
              </a:lnSpc>
              <a:buFont typeface="Arial" panose="020B0604020202020204" pitchFamily="34" charset="0"/>
              <a:buChar char="•"/>
            </a:pPr>
            <a:r>
              <a:rPr lang="en-US" sz="1600" dirty="0"/>
              <a:t>Second split: Continue dividing the training set into the main training set and validation set</a:t>
            </a:r>
            <a:endParaRPr lang="en-US" sz="1600" dirty="0"/>
          </a:p>
          <a:p>
            <a:pPr lvl="3" indent="-287655" algn="just">
              <a:lnSpc>
                <a:spcPct val="150000"/>
              </a:lnSpc>
              <a:buFont typeface="Arial" panose="020B0604020202020204" pitchFamily="34" charset="0"/>
              <a:buChar char="•"/>
            </a:pPr>
            <a:r>
              <a:rPr lang="en-US" sz="1400" dirty="0"/>
              <a:t>Training set and validation set (90/10)</a:t>
            </a:r>
            <a:endParaRPr lang="en-US" sz="1400"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43345" y="883619"/>
            <a:ext cx="8199963" cy="5460023"/>
          </a:xfrm>
        </p:spPr>
        <p:txBody>
          <a:bodyPr>
            <a:normAutofit/>
          </a:bodyPr>
          <a:lstStyle/>
          <a:p>
            <a:pPr marL="457200" lvl="1" indent="-287655" algn="just">
              <a:lnSpc>
                <a:spcPct val="150000"/>
              </a:lnSpc>
            </a:pPr>
            <a:r>
              <a:rPr lang="en-US" sz="1600" dirty="0"/>
              <a:t>Random </a:t>
            </a:r>
            <a:r>
              <a:rPr lang="en-US" sz="1600" dirty="0" err="1"/>
              <a:t>Oversampler</a:t>
            </a:r>
            <a:endParaRPr lang="en-US" sz="1600" dirty="0"/>
          </a:p>
          <a:p>
            <a:pPr marL="457200" lvl="1" indent="-287655" algn="just">
              <a:lnSpc>
                <a:spcPct val="150000"/>
              </a:lnSpc>
            </a:pPr>
            <a:r>
              <a:rPr lang="en-US" sz="1600" dirty="0"/>
              <a:t>SMOTE</a:t>
            </a:r>
            <a:endParaRPr lang="en-US" sz="1600" dirty="0"/>
          </a:p>
          <a:p>
            <a:pPr marL="457200" lvl="1" indent="-287655" algn="just">
              <a:lnSpc>
                <a:spcPct val="150000"/>
              </a:lnSpc>
            </a:pPr>
            <a:r>
              <a:rPr lang="en-US" sz="1600" dirty="0"/>
              <a:t>Gaussian Mixture Model (GMM)</a:t>
            </a:r>
            <a:endParaRPr lang="en-US" sz="1600" dirty="0"/>
          </a:p>
          <a:p>
            <a:pPr marL="457200" lvl="1" indent="-287655" algn="just">
              <a:lnSpc>
                <a:spcPct val="150000"/>
              </a:lnSpc>
            </a:pPr>
            <a:endParaRPr lang="en-US" sz="1600" dirty="0"/>
          </a:p>
          <a:p>
            <a:pPr marL="457200" lvl="1" indent="-287655" algn="just">
              <a:lnSpc>
                <a:spcPct val="150000"/>
              </a:lnSpc>
            </a:pPr>
            <a:endParaRPr lang="en-US" sz="1600" dirty="0"/>
          </a:p>
          <a:p>
            <a:pPr marL="457200" lvl="1" indent="-287655"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712868" y="1431623"/>
            <a:ext cx="8199963" cy="1779051"/>
          </a:xfrm>
        </p:spPr>
        <p:txBody>
          <a:bodyPr>
            <a:normAutofit/>
          </a:bodyPr>
          <a:lstStyle/>
          <a:p>
            <a:pPr marL="457200" lvl="1" indent="-287655" algn="just">
              <a:lnSpc>
                <a:spcPct val="150000"/>
              </a:lnSpc>
            </a:pPr>
            <a:r>
              <a:rPr lang="en-US" sz="1600" dirty="0"/>
              <a:t>Theory:</a:t>
            </a:r>
            <a:endParaRPr lang="en-US" sz="1600" dirty="0"/>
          </a:p>
          <a:p>
            <a:pPr marL="914400" lvl="2" indent="-287655" algn="just">
              <a:lnSpc>
                <a:spcPct val="150000"/>
              </a:lnSpc>
            </a:pPr>
            <a:r>
              <a:rPr lang="en-US" sz="1200" b="1" dirty="0"/>
              <a:t>ROV</a:t>
            </a:r>
            <a:r>
              <a:rPr lang="en-US" sz="1200" dirty="0"/>
              <a:t> is a machine learning technique used to address the issue of data imbalance, where the number of samples in one class (typically the minority class) is significantly lower than the others. This imbalance can cause the model to be biased towards the majority class, so balancing the number of samples between classes is necessary.</a:t>
            </a:r>
            <a:endParaRPr lang="en-US" sz="1200" dirty="0"/>
          </a:p>
          <a:p>
            <a:pPr marL="457200" lvl="1" indent="0" algn="just">
              <a:lnSpc>
                <a:spcPct val="150000"/>
              </a:lnSpc>
              <a:buNone/>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12103" y="920000"/>
            <a:ext cx="2734018" cy="506292"/>
          </a:xfrm>
          <a:prstGeom prst="rect">
            <a:avLst/>
          </a:prstGeom>
        </p:spPr>
        <p:txBody>
          <a:bodyPr wrap="none">
            <a:spAutoFit/>
          </a:bodyPr>
          <a:lstStyle/>
          <a:p>
            <a:pPr lvl="1" indent="-287655" algn="just">
              <a:lnSpc>
                <a:spcPct val="150000"/>
              </a:lnSpc>
            </a:pPr>
            <a:r>
              <a:rPr lang="en-US" sz="2000" b="1" dirty="0"/>
              <a:t>Random </a:t>
            </a:r>
            <a:r>
              <a:rPr lang="en-US" sz="2000" b="1" dirty="0" err="1"/>
              <a:t>Oversampler</a:t>
            </a:r>
            <a:r>
              <a:rPr lang="en-US" sz="2000" b="1" dirty="0"/>
              <a:t> </a:t>
            </a:r>
            <a:endParaRPr lang="en-US" sz="2000" b="1" dirty="0"/>
          </a:p>
        </p:txBody>
      </p:sp>
      <p:sp>
        <p:nvSpPr>
          <p:cNvPr id="9" name="AutoShape 4" descr="Differences between undersampling and oversampling | Download Scientific  Diagram"/>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2" name="Hình ảnh 11"/>
          <p:cNvPicPr>
            <a:picLocks noChangeAspect="1"/>
          </p:cNvPicPr>
          <p:nvPr/>
        </p:nvPicPr>
        <p:blipFill>
          <a:blip r:embed="rId1"/>
          <a:stretch>
            <a:fillRect/>
          </a:stretch>
        </p:blipFill>
        <p:spPr>
          <a:xfrm>
            <a:off x="1456823" y="3210674"/>
            <a:ext cx="6535153" cy="312422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712868" y="1431623"/>
            <a:ext cx="8199963" cy="5460023"/>
          </a:xfrm>
        </p:spPr>
        <p:txBody>
          <a:bodyPr>
            <a:normAutofit/>
          </a:bodyPr>
          <a:lstStyle/>
          <a:p>
            <a:pPr marL="457200" lvl="1" indent="-287655" algn="just">
              <a:lnSpc>
                <a:spcPct val="150000"/>
              </a:lnSpc>
            </a:pPr>
            <a:r>
              <a:rPr lang="en-US" sz="1600" dirty="0"/>
              <a:t>Advantages:</a:t>
            </a:r>
            <a:endParaRPr lang="en-US" sz="1600" dirty="0"/>
          </a:p>
          <a:p>
            <a:pPr marL="914400" lvl="2" indent="-287655" algn="just">
              <a:lnSpc>
                <a:spcPct val="150000"/>
              </a:lnSpc>
            </a:pPr>
            <a:r>
              <a:rPr lang="en-US" sz="1200" b="1" dirty="0"/>
              <a:t>Simple and Quick:</a:t>
            </a:r>
            <a:r>
              <a:rPr lang="en-US" sz="1200" dirty="0"/>
              <a:t> Easy to implement and does not require complex computations.</a:t>
            </a:r>
            <a:endParaRPr lang="en-US" sz="1200" dirty="0"/>
          </a:p>
          <a:p>
            <a:pPr marL="914400" lvl="2" indent="-287655" algn="just">
              <a:lnSpc>
                <a:spcPct val="150000"/>
              </a:lnSpc>
            </a:pPr>
            <a:r>
              <a:rPr lang="en-US" sz="1200" b="1" dirty="0"/>
              <a:t>No Information Loss:</a:t>
            </a:r>
            <a:r>
              <a:rPr lang="en-US" sz="1200" dirty="0"/>
              <a:t> Does not lose any samples from the original dataset, only adds duplicates.</a:t>
            </a:r>
            <a:endParaRPr lang="en-US" sz="1200" dirty="0"/>
          </a:p>
          <a:p>
            <a:pPr marL="914400" lvl="2" indent="-287655" algn="just">
              <a:lnSpc>
                <a:spcPct val="150000"/>
              </a:lnSpc>
            </a:pPr>
            <a:r>
              <a:rPr lang="en-US" sz="1200" b="1" dirty="0"/>
              <a:t>Improves Performance:</a:t>
            </a:r>
            <a:r>
              <a:rPr lang="en-US" sz="1200" dirty="0"/>
              <a:t> Can improve the model's accuracy for the minority class.</a:t>
            </a:r>
            <a:endParaRPr lang="en-US" sz="1200" dirty="0"/>
          </a:p>
          <a:p>
            <a:pPr marL="457200" lvl="1" indent="-287655" algn="just">
              <a:lnSpc>
                <a:spcPct val="150000"/>
              </a:lnSpc>
            </a:pPr>
            <a:r>
              <a:rPr lang="en-US" sz="1600" dirty="0"/>
              <a:t>Disadvantages:</a:t>
            </a:r>
            <a:endParaRPr lang="en-US" sz="1600" dirty="0"/>
          </a:p>
          <a:p>
            <a:pPr lvl="1" algn="just">
              <a:lnSpc>
                <a:spcPct val="150000"/>
              </a:lnSpc>
            </a:pPr>
            <a:r>
              <a:rPr lang="en-US" sz="1400" b="1" dirty="0"/>
              <a:t>Overfitting:</a:t>
            </a:r>
            <a:r>
              <a:rPr lang="en-US" sz="1400" dirty="0"/>
              <a:t> Since the minority class samples are duplicated, the model may overfit these samples.</a:t>
            </a:r>
            <a:endParaRPr lang="en-US" sz="1400" dirty="0"/>
          </a:p>
          <a:p>
            <a:pPr lvl="1" algn="just">
              <a:lnSpc>
                <a:spcPct val="150000"/>
              </a:lnSpc>
            </a:pPr>
            <a:r>
              <a:rPr lang="en-US" sz="1400" b="1" dirty="0"/>
              <a:t>No New Information:</a:t>
            </a:r>
            <a:r>
              <a:rPr lang="en-US" sz="1400" dirty="0"/>
              <a:t> This technique only duplicates existing data without creating new, meaningful samples.</a:t>
            </a:r>
            <a:endParaRPr lang="en-US" sz="1400" dirty="0"/>
          </a:p>
          <a:p>
            <a:pPr marL="457200" lvl="1" indent="0" algn="just">
              <a:lnSpc>
                <a:spcPct val="150000"/>
              </a:lnSpc>
              <a:buNone/>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12103" y="920000"/>
            <a:ext cx="2734018" cy="506292"/>
          </a:xfrm>
          <a:prstGeom prst="rect">
            <a:avLst/>
          </a:prstGeom>
        </p:spPr>
        <p:txBody>
          <a:bodyPr wrap="none">
            <a:spAutoFit/>
          </a:bodyPr>
          <a:lstStyle/>
          <a:p>
            <a:pPr lvl="1" indent="-287655" algn="just">
              <a:lnSpc>
                <a:spcPct val="150000"/>
              </a:lnSpc>
            </a:pPr>
            <a:r>
              <a:rPr lang="en-US" sz="2000" b="1" dirty="0"/>
              <a:t>Random </a:t>
            </a:r>
            <a:r>
              <a:rPr lang="en-US" sz="2000" b="1" dirty="0" err="1"/>
              <a:t>Oversampler</a:t>
            </a:r>
            <a:r>
              <a:rPr lang="en-US" sz="2000" b="1" dirty="0"/>
              <a:t> </a:t>
            </a:r>
            <a:endParaRPr lang="en-US" sz="2000" b="1"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43346" y="1484657"/>
            <a:ext cx="7994480" cy="5460023"/>
          </a:xfrm>
        </p:spPr>
        <p:txBody>
          <a:bodyPr>
            <a:normAutofit/>
          </a:bodyPr>
          <a:lstStyle/>
          <a:p>
            <a:pPr marL="457200" lvl="1" indent="-287655" algn="just">
              <a:lnSpc>
                <a:spcPct val="150000"/>
              </a:lnSpc>
            </a:pPr>
            <a:r>
              <a:rPr lang="en-US" sz="1600" dirty="0"/>
              <a:t>Theory:</a:t>
            </a:r>
            <a:endParaRPr lang="en-US" sz="1600" dirty="0"/>
          </a:p>
          <a:p>
            <a:pPr marL="914400" lvl="2" indent="-287655" algn="just">
              <a:lnSpc>
                <a:spcPct val="150000"/>
              </a:lnSpc>
            </a:pPr>
            <a:r>
              <a:rPr lang="en-US" sz="1200" b="1" dirty="0"/>
              <a:t>SMOTE</a:t>
            </a:r>
            <a:r>
              <a:rPr lang="en-US" sz="1200" dirty="0"/>
              <a:t> is an advanced technique compared to Random </a:t>
            </a:r>
            <a:r>
              <a:rPr lang="en-US" sz="1200" dirty="0" err="1"/>
              <a:t>OverSampling</a:t>
            </a:r>
            <a:r>
              <a:rPr lang="en-US" sz="1200" dirty="0"/>
              <a:t> for handling data imbalance. Instead of merely duplicating existing samples in the minority class, SMOTE generates new synthetic samples by interpolating between existing data points within the minority class.</a:t>
            </a:r>
            <a:endParaRPr lang="en-US" sz="1200" dirty="0"/>
          </a:p>
          <a:p>
            <a:pPr marL="0" indent="0" algn="just">
              <a:lnSpc>
                <a:spcPct val="150000"/>
              </a:lnSpc>
              <a:buNone/>
            </a:pP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178624" y="861635"/>
            <a:ext cx="6102633" cy="506292"/>
          </a:xfrm>
          <a:prstGeom prst="rect">
            <a:avLst/>
          </a:prstGeom>
        </p:spPr>
        <p:txBody>
          <a:bodyPr wrap="none">
            <a:spAutoFit/>
          </a:bodyPr>
          <a:lstStyle/>
          <a:p>
            <a:pPr lvl="1" indent="-287655" algn="just">
              <a:lnSpc>
                <a:spcPct val="150000"/>
              </a:lnSpc>
            </a:pPr>
            <a:r>
              <a:rPr lang="en-US" sz="2000" b="1" dirty="0"/>
              <a:t>SMOTE (Synthetic Minority Over-sampling Technique) </a:t>
            </a:r>
            <a:endParaRPr lang="en-US" sz="2000" b="1" dirty="0"/>
          </a:p>
        </p:txBody>
      </p:sp>
      <p:pic>
        <p:nvPicPr>
          <p:cNvPr id="2053" name="Picture 5" descr="SMOTE - Handle imbalanced dataset | Synthetic Minority Oversampling  Technique | Machine Learning - YouTube"/>
          <p:cNvPicPr>
            <a:picLocks noChangeAspect="1" noChangeArrowheads="1"/>
          </p:cNvPicPr>
          <p:nvPr/>
        </p:nvPicPr>
        <p:blipFill rotWithShape="1">
          <a:blip r:embed="rId1">
            <a:extLst>
              <a:ext uri="{28A0092B-C50C-407E-A947-70E740481C1C}">
                <a14:useLocalDpi xmlns:a14="http://schemas.microsoft.com/office/drawing/2010/main" val="0"/>
              </a:ext>
            </a:extLst>
          </a:blip>
          <a:srcRect t="14830" b="12115"/>
          <a:stretch>
            <a:fillRect/>
          </a:stretch>
        </p:blipFill>
        <p:spPr bwMode="auto">
          <a:xfrm>
            <a:off x="1937460" y="3200401"/>
            <a:ext cx="5528117" cy="3028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43346" y="1484657"/>
            <a:ext cx="7994480" cy="5460023"/>
          </a:xfrm>
        </p:spPr>
        <p:txBody>
          <a:bodyPr>
            <a:normAutofit/>
          </a:bodyPr>
          <a:lstStyle/>
          <a:p>
            <a:pPr marL="457200" lvl="1" indent="-287655" algn="just">
              <a:lnSpc>
                <a:spcPct val="150000"/>
              </a:lnSpc>
            </a:pPr>
            <a:r>
              <a:rPr lang="en-US" sz="1600" dirty="0"/>
              <a:t>Theory:</a:t>
            </a:r>
            <a:endParaRPr lang="en-US" sz="1600" dirty="0"/>
          </a:p>
          <a:p>
            <a:pPr marL="914400" lvl="2" indent="-287655" algn="just">
              <a:lnSpc>
                <a:spcPct val="150000"/>
              </a:lnSpc>
            </a:pPr>
            <a:r>
              <a:rPr lang="en-US" sz="1200" b="1" dirty="0"/>
              <a:t>SMOTE</a:t>
            </a:r>
            <a:r>
              <a:rPr lang="en-US" sz="1200" dirty="0"/>
              <a:t> is an advanced technique compared to Random </a:t>
            </a:r>
            <a:r>
              <a:rPr lang="en-US" sz="1200" dirty="0" err="1"/>
              <a:t>OverSampling</a:t>
            </a:r>
            <a:r>
              <a:rPr lang="en-US" sz="1200" dirty="0"/>
              <a:t> for handling data imbalance. Instead of merely duplicating existing samples in the minority class, SMOTE generates new synthetic samples by interpolating between existing data points within the minority class.</a:t>
            </a:r>
            <a:endParaRPr lang="en-US" sz="1200" dirty="0"/>
          </a:p>
          <a:p>
            <a:pPr marL="0" indent="0" algn="just">
              <a:lnSpc>
                <a:spcPct val="150000"/>
              </a:lnSpc>
              <a:buNone/>
            </a:pP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178624" y="861635"/>
            <a:ext cx="6102633" cy="506292"/>
          </a:xfrm>
          <a:prstGeom prst="rect">
            <a:avLst/>
          </a:prstGeom>
        </p:spPr>
        <p:txBody>
          <a:bodyPr wrap="none">
            <a:spAutoFit/>
          </a:bodyPr>
          <a:lstStyle/>
          <a:p>
            <a:pPr lvl="1" indent="-287655" algn="just">
              <a:lnSpc>
                <a:spcPct val="150000"/>
              </a:lnSpc>
            </a:pPr>
            <a:r>
              <a:rPr lang="en-US" sz="2000" b="1" dirty="0"/>
              <a:t>SMOTE (Synthetic Minority Over-sampling Technique) </a:t>
            </a:r>
            <a:endParaRPr lang="en-US" sz="2000" b="1" dirty="0"/>
          </a:p>
        </p:txBody>
      </p:sp>
      <p:pic>
        <p:nvPicPr>
          <p:cNvPr id="6" name="Hình ảnh 5"/>
          <p:cNvPicPr>
            <a:picLocks noChangeAspect="1"/>
          </p:cNvPicPr>
          <p:nvPr/>
        </p:nvPicPr>
        <p:blipFill>
          <a:blip r:embed="rId1"/>
          <a:stretch>
            <a:fillRect/>
          </a:stretch>
        </p:blipFill>
        <p:spPr>
          <a:xfrm>
            <a:off x="1695497" y="3075309"/>
            <a:ext cx="6012043" cy="218526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43346" y="1484657"/>
            <a:ext cx="7994480" cy="5460023"/>
          </a:xfrm>
        </p:spPr>
        <p:txBody>
          <a:bodyPr>
            <a:normAutofit/>
          </a:bodyPr>
          <a:lstStyle/>
          <a:p>
            <a:pPr marL="457200" lvl="1" indent="-287655" algn="just">
              <a:lnSpc>
                <a:spcPct val="150000"/>
              </a:lnSpc>
            </a:pPr>
            <a:r>
              <a:rPr lang="en-US" sz="1600" dirty="0"/>
              <a:t>Advantages:</a:t>
            </a:r>
            <a:endParaRPr lang="en-US" sz="1600" dirty="0"/>
          </a:p>
          <a:p>
            <a:pPr marL="914400" lvl="2" indent="-287655" algn="just">
              <a:lnSpc>
                <a:spcPct val="150000"/>
              </a:lnSpc>
            </a:pPr>
            <a:r>
              <a:rPr lang="en-US" sz="1200" b="1" dirty="0"/>
              <a:t>Reduces Overfitting:</a:t>
            </a:r>
            <a:r>
              <a:rPr lang="en-US" sz="1200" dirty="0"/>
              <a:t> By generating new samples instead of duplicating old ones, SMOTE helps reduce the risk of overfitting.</a:t>
            </a:r>
            <a:endParaRPr lang="en-US" sz="1200" dirty="0"/>
          </a:p>
          <a:p>
            <a:pPr marL="914400" lvl="2" indent="-287655" algn="just">
              <a:lnSpc>
                <a:spcPct val="150000"/>
              </a:lnSpc>
            </a:pPr>
            <a:r>
              <a:rPr lang="en-US" sz="1200" b="1" dirty="0"/>
              <a:t>Creates More Diverse Samples:</a:t>
            </a:r>
            <a:r>
              <a:rPr lang="en-US" sz="1200" dirty="0"/>
              <a:t> The synthetic samples enrich the dataset, creating new data points that can improve the model's generalization ability.</a:t>
            </a:r>
            <a:endParaRPr lang="en-US" sz="1200" dirty="0"/>
          </a:p>
          <a:p>
            <a:pPr marL="914400" lvl="2" indent="-287655" algn="just">
              <a:lnSpc>
                <a:spcPct val="150000"/>
              </a:lnSpc>
            </a:pPr>
            <a:r>
              <a:rPr lang="en-US" sz="1200" b="1" dirty="0"/>
              <a:t>Improves Classification Performance:</a:t>
            </a:r>
            <a:r>
              <a:rPr lang="en-US" sz="1200" dirty="0"/>
              <a:t> SMOTE can enhance the model's accuracy for the minority class, especially when the class size is very small.</a:t>
            </a:r>
            <a:endParaRPr lang="en-US" sz="1200" dirty="0"/>
          </a:p>
          <a:p>
            <a:pPr marL="457200" lvl="1" indent="-287655" algn="just">
              <a:lnSpc>
                <a:spcPct val="150000"/>
              </a:lnSpc>
            </a:pPr>
            <a:r>
              <a:rPr lang="en-US" sz="1600" dirty="0"/>
              <a:t>Disadvantages:</a:t>
            </a:r>
            <a:endParaRPr lang="en-US" sz="1600" dirty="0"/>
          </a:p>
          <a:p>
            <a:pPr lvl="1" algn="just">
              <a:lnSpc>
                <a:spcPct val="150000"/>
              </a:lnSpc>
            </a:pPr>
            <a:r>
              <a:rPr lang="en-US" sz="1200" b="1" dirty="0"/>
              <a:t>Generates Unrealistic Samples:</a:t>
            </a:r>
            <a:r>
              <a:rPr lang="en-US" sz="1200" dirty="0"/>
              <a:t> The synthetic samples might not be meaningful in real-world contexts if the data points in the minority class are not homogeneous.</a:t>
            </a:r>
            <a:endParaRPr lang="en-US" sz="1200" dirty="0"/>
          </a:p>
          <a:p>
            <a:pPr lvl="1" algn="just">
              <a:lnSpc>
                <a:spcPct val="150000"/>
              </a:lnSpc>
            </a:pPr>
            <a:r>
              <a:rPr lang="en-US" sz="1200" b="1" dirty="0"/>
              <a:t>Challenges with Non-continuous Data:</a:t>
            </a:r>
            <a:r>
              <a:rPr lang="en-US" sz="1200" dirty="0"/>
              <a:t> SMOTE works well with continuous data but may struggle with categorical or non-continuous data.</a:t>
            </a:r>
            <a:endParaRPr lang="en-US" sz="1200" dirty="0"/>
          </a:p>
          <a:p>
            <a:pPr marL="0" indent="0" algn="just">
              <a:lnSpc>
                <a:spcPct val="150000"/>
              </a:lnSpc>
              <a:buNone/>
            </a:pP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178624" y="861635"/>
            <a:ext cx="6102633" cy="506292"/>
          </a:xfrm>
          <a:prstGeom prst="rect">
            <a:avLst/>
          </a:prstGeom>
        </p:spPr>
        <p:txBody>
          <a:bodyPr wrap="none">
            <a:spAutoFit/>
          </a:bodyPr>
          <a:lstStyle/>
          <a:p>
            <a:pPr lvl="1" indent="-287655" algn="just">
              <a:lnSpc>
                <a:spcPct val="150000"/>
              </a:lnSpc>
            </a:pPr>
            <a:r>
              <a:rPr lang="en-US" sz="2000" b="1" dirty="0"/>
              <a:t>SMOTE (Synthetic Minority Over-sampling Technique) </a:t>
            </a:r>
            <a:endParaRPr lang="en-US" sz="2000" b="1"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8599"/>
            <a:ext cx="7658100" cy="589085"/>
          </a:xfrm>
        </p:spPr>
        <p:txBody>
          <a:bodyPr/>
          <a:lstStyle/>
          <a:p>
            <a:r>
              <a:rPr lang="en-US" sz="3200" dirty="0"/>
              <a:t>Problem introduction</a:t>
            </a:r>
            <a:endParaRPr lang="en-US" sz="3200"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a:p>
        </p:txBody>
      </p:sp>
      <p:sp>
        <p:nvSpPr>
          <p:cNvPr id="7" name="Text Placeholder 5"/>
          <p:cNvSpPr txBox="1"/>
          <p:nvPr/>
        </p:nvSpPr>
        <p:spPr>
          <a:xfrm>
            <a:off x="654710" y="949333"/>
            <a:ext cx="7169061" cy="150018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dirty="0"/>
              <a:t>Autism Screening on Adults</a:t>
            </a:r>
            <a:endParaRPr lang="en-US" sz="1600" dirty="0"/>
          </a:p>
          <a:p>
            <a:pPr marL="0" indent="0">
              <a:buNone/>
            </a:pPr>
            <a:r>
              <a:rPr lang="es-ES" sz="1600" dirty="0"/>
              <a:t> </a:t>
            </a:r>
            <a:r>
              <a:rPr lang="es-ES" sz="1400" dirty="0"/>
              <a:t>Cre: </a:t>
            </a:r>
            <a:r>
              <a:rPr lang="es-ES" sz="1400" i="1" dirty="0"/>
              <a:t>https://www.kaggle.com/datasets/andrewmvd/autism-screening-on-adults</a:t>
            </a:r>
            <a:endParaRPr lang="es-ES" sz="1400" i="1" dirty="0"/>
          </a:p>
          <a:p>
            <a:endParaRPr 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43346" y="1484657"/>
            <a:ext cx="7994480" cy="5460023"/>
          </a:xfrm>
        </p:spPr>
        <p:txBody>
          <a:bodyPr>
            <a:normAutofit/>
          </a:bodyPr>
          <a:lstStyle/>
          <a:p>
            <a:pPr marL="457200" lvl="1" indent="-287655" algn="just">
              <a:lnSpc>
                <a:spcPct val="150000"/>
              </a:lnSpc>
            </a:pPr>
            <a:r>
              <a:rPr lang="en-US" sz="1600" dirty="0"/>
              <a:t>Explanation:</a:t>
            </a:r>
            <a:endParaRPr lang="en-US" sz="1600" dirty="0"/>
          </a:p>
          <a:p>
            <a:pPr marL="914400" lvl="2" indent="-287655" algn="just">
              <a:lnSpc>
                <a:spcPct val="150000"/>
              </a:lnSpc>
            </a:pPr>
            <a:r>
              <a:rPr lang="en-US" sz="1200" dirty="0"/>
              <a:t>The </a:t>
            </a:r>
            <a:r>
              <a:rPr lang="en-US" sz="1200" b="1" dirty="0"/>
              <a:t>Gaussian Mixture Model (GMM)</a:t>
            </a:r>
            <a:r>
              <a:rPr lang="en-US" sz="1200" dirty="0"/>
              <a:t> is a probabilistic model that represents the distribution of data by combining several Gaussian (Normal) distributions. Each Gaussian component in the model represents a cluster within the data.</a:t>
            </a:r>
            <a:endParaRPr lang="en-US" sz="1200" dirty="0"/>
          </a:p>
          <a:p>
            <a:pPr marL="457200" lvl="1" indent="-287655" algn="just">
              <a:lnSpc>
                <a:spcPct val="150000"/>
              </a:lnSpc>
            </a:pPr>
            <a:r>
              <a:rPr lang="en-US" sz="1600" dirty="0"/>
              <a:t>Algorithm:</a:t>
            </a:r>
            <a:endParaRPr lang="en-US" sz="1600" dirty="0"/>
          </a:p>
          <a:p>
            <a:pPr marL="914400" lvl="2" indent="-287655" algn="just">
              <a:lnSpc>
                <a:spcPct val="150000"/>
              </a:lnSpc>
            </a:pPr>
            <a:r>
              <a:rPr lang="en-US" sz="1200" b="1" dirty="0"/>
              <a:t>Fit GMM:</a:t>
            </a:r>
            <a:r>
              <a:rPr lang="en-US" sz="1200" dirty="0"/>
              <a:t> Apply GMM to the dataset to estimate the parameters of the Gaussian components (mean, covariance).</a:t>
            </a:r>
            <a:endParaRPr lang="en-US" sz="1200" dirty="0"/>
          </a:p>
          <a:p>
            <a:pPr marL="914400" lvl="2" indent="-287655" algn="just">
              <a:lnSpc>
                <a:spcPct val="150000"/>
              </a:lnSpc>
            </a:pPr>
            <a:r>
              <a:rPr lang="en-US" sz="1200" b="1" dirty="0"/>
              <a:t>Sample from GMM:</a:t>
            </a:r>
            <a:r>
              <a:rPr lang="en-US" sz="1200" dirty="0"/>
              <a:t> Once the model is trained, new samples can be generated by sampling from these Gaussian distributions.</a:t>
            </a:r>
            <a:endParaRPr lang="en-US" sz="1200" dirty="0"/>
          </a:p>
          <a:p>
            <a:pPr marL="914400" lvl="2" indent="-287655" algn="just">
              <a:lnSpc>
                <a:spcPct val="150000"/>
              </a:lnSpc>
            </a:pPr>
            <a:r>
              <a:rPr lang="en-US" sz="1200" b="1" dirty="0"/>
              <a:t>Combine Data:</a:t>
            </a:r>
            <a:r>
              <a:rPr lang="en-US" sz="1200" dirty="0"/>
              <a:t> These new samples can be added to the original dataset to increase its size and diversity.</a:t>
            </a:r>
            <a:endParaRPr lang="en-US" sz="1200" dirty="0"/>
          </a:p>
          <a:p>
            <a:pPr marL="0" indent="0" algn="just">
              <a:lnSpc>
                <a:spcPct val="150000"/>
              </a:lnSpc>
              <a:buNone/>
            </a:pP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248056" y="877549"/>
            <a:ext cx="3807132" cy="506292"/>
          </a:xfrm>
          <a:prstGeom prst="rect">
            <a:avLst/>
          </a:prstGeom>
        </p:spPr>
        <p:txBody>
          <a:bodyPr wrap="none">
            <a:spAutoFit/>
          </a:bodyPr>
          <a:lstStyle/>
          <a:p>
            <a:pPr lvl="1" indent="-287655" algn="just">
              <a:lnSpc>
                <a:spcPct val="150000"/>
              </a:lnSpc>
            </a:pPr>
            <a:r>
              <a:rPr lang="en-US" sz="2000" b="1" dirty="0"/>
              <a:t>Gaussian Mixture Model (GMM)</a:t>
            </a:r>
            <a:endParaRPr lang="en-US" sz="20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43346" y="1484657"/>
            <a:ext cx="7994480" cy="5460023"/>
          </a:xfrm>
        </p:spPr>
        <p:txBody>
          <a:bodyPr>
            <a:normAutofit/>
          </a:bodyPr>
          <a:lstStyle/>
          <a:p>
            <a:pPr marL="457200" lvl="1" indent="-287655" algn="just">
              <a:lnSpc>
                <a:spcPct val="150000"/>
              </a:lnSpc>
            </a:pPr>
            <a:r>
              <a:rPr lang="en-US" sz="1600" dirty="0"/>
              <a:t>Advantages:</a:t>
            </a:r>
            <a:endParaRPr lang="en-US" sz="1600" dirty="0"/>
          </a:p>
          <a:p>
            <a:pPr marL="914400" lvl="2" indent="-287655" algn="just">
              <a:lnSpc>
                <a:spcPct val="150000"/>
              </a:lnSpc>
            </a:pPr>
            <a:r>
              <a:rPr lang="en-US" sz="1200" b="1" dirty="0"/>
              <a:t>Generates Meaningful Synthetic Samples:</a:t>
            </a:r>
            <a:r>
              <a:rPr lang="en-US" sz="1200" dirty="0"/>
              <a:t> The new samples are generated based on real distributions, preserving the structure and characteristics of the original data.</a:t>
            </a:r>
            <a:endParaRPr lang="en-US" sz="1200" dirty="0"/>
          </a:p>
          <a:p>
            <a:pPr marL="914400" lvl="2" indent="-287655" algn="just">
              <a:lnSpc>
                <a:spcPct val="150000"/>
              </a:lnSpc>
            </a:pPr>
            <a:r>
              <a:rPr lang="en-US" sz="1200" b="1" dirty="0"/>
              <a:t>Flexibility:</a:t>
            </a:r>
            <a:r>
              <a:rPr lang="en-US" sz="1200" dirty="0"/>
              <a:t> GMM can model complex distributions by combining multiple Gaussians, making it suitable for a wide range of data types.</a:t>
            </a:r>
            <a:endParaRPr lang="en-US" sz="1200" dirty="0"/>
          </a:p>
          <a:p>
            <a:pPr marL="457200" lvl="1" indent="-287655" algn="just">
              <a:lnSpc>
                <a:spcPct val="150000"/>
              </a:lnSpc>
            </a:pPr>
            <a:r>
              <a:rPr lang="en-US" sz="1600" dirty="0"/>
              <a:t>Disadvantages:</a:t>
            </a:r>
            <a:endParaRPr lang="en-US" sz="1600" dirty="0"/>
          </a:p>
          <a:p>
            <a:pPr marL="914400" lvl="2" indent="-287655" algn="just">
              <a:lnSpc>
                <a:spcPct val="150000"/>
              </a:lnSpc>
            </a:pPr>
            <a:r>
              <a:rPr lang="en-US" sz="1200" b="1" dirty="0"/>
              <a:t>Computational Complexity:</a:t>
            </a:r>
            <a:r>
              <a:rPr lang="en-US" sz="1200" dirty="0"/>
              <a:t> Estimating the parameters for GMM requires significant computation and can be challenging with large datasets.</a:t>
            </a:r>
            <a:endParaRPr lang="en-US" sz="1200" dirty="0"/>
          </a:p>
          <a:p>
            <a:pPr marL="914400" lvl="2" indent="-287655" algn="just">
              <a:lnSpc>
                <a:spcPct val="150000"/>
              </a:lnSpc>
            </a:pPr>
            <a:r>
              <a:rPr lang="en-US" sz="1200" b="1" dirty="0"/>
              <a:t>Sensitivity to the Number of Components:</a:t>
            </a:r>
            <a:r>
              <a:rPr lang="en-US" sz="1200" dirty="0"/>
              <a:t> Choosing the number of Gaussian components (clusters) can be difficult and can significantly impact the model's performance.</a:t>
            </a: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248056" y="877549"/>
            <a:ext cx="3807132" cy="506292"/>
          </a:xfrm>
          <a:prstGeom prst="rect">
            <a:avLst/>
          </a:prstGeom>
        </p:spPr>
        <p:txBody>
          <a:bodyPr wrap="none">
            <a:spAutoFit/>
          </a:bodyPr>
          <a:lstStyle/>
          <a:p>
            <a:pPr lvl="1" indent="-287655" algn="just">
              <a:lnSpc>
                <a:spcPct val="150000"/>
              </a:lnSpc>
            </a:pPr>
            <a:r>
              <a:rPr lang="en-US" sz="2000" b="1" dirty="0"/>
              <a:t>Gaussian Mixture Model (GMM)</a:t>
            </a:r>
            <a:endParaRPr lang="en-US" sz="2000" b="1"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Normalizing the features</a:t>
            </a:r>
            <a:endParaRPr lang="en-US" sz="2800" dirty="0"/>
          </a:p>
        </p:txBody>
      </p:sp>
      <p:sp>
        <p:nvSpPr>
          <p:cNvPr id="3" name="Content Placeholder 2"/>
          <p:cNvSpPr>
            <a:spLocks noGrp="1"/>
          </p:cNvSpPr>
          <p:nvPr>
            <p:ph idx="1"/>
          </p:nvPr>
        </p:nvSpPr>
        <p:spPr>
          <a:xfrm>
            <a:off x="318627" y="819205"/>
            <a:ext cx="8765783" cy="1769884"/>
          </a:xfrm>
        </p:spPr>
        <p:txBody>
          <a:bodyPr>
            <a:normAutofit/>
          </a:bodyPr>
          <a:lstStyle/>
          <a:p>
            <a:pPr marL="169545" lvl="1" indent="0" algn="just">
              <a:lnSpc>
                <a:spcPct val="150000"/>
              </a:lnSpc>
              <a:buNone/>
            </a:pPr>
            <a:r>
              <a:rPr lang="en-US" sz="1600" b="1" dirty="0"/>
              <a:t>Standardization (Z-score Normalization)</a:t>
            </a:r>
            <a:endParaRPr lang="en-US" sz="1600" b="1" dirty="0"/>
          </a:p>
          <a:p>
            <a:pPr marL="912495" lvl="2" indent="-285750" algn="just">
              <a:lnSpc>
                <a:spcPct val="150000"/>
              </a:lnSpc>
            </a:pPr>
            <a:r>
              <a:rPr lang="en-US" sz="1400" dirty="0"/>
              <a:t>Formula: </a:t>
            </a:r>
            <a:endParaRPr lang="en-US" sz="1400" dirty="0"/>
          </a:p>
          <a:p>
            <a:pPr marL="912495" lvl="2" indent="-285750" algn="just">
              <a:lnSpc>
                <a:spcPct val="150000"/>
              </a:lnSpc>
            </a:pPr>
            <a:endParaRPr lang="en-US" sz="1400" dirty="0"/>
          </a:p>
          <a:p>
            <a:pPr marL="912495" lvl="2" indent="-285750" algn="just">
              <a:lnSpc>
                <a:spcPct val="150000"/>
              </a:lnSpc>
            </a:pPr>
            <a:endParaRPr lang="en-US" sz="1400" dirty="0"/>
          </a:p>
          <a:p>
            <a:pPr marL="912495" lvl="2" indent="-285750" algn="just">
              <a:lnSpc>
                <a:spcPct val="150000"/>
              </a:lnSpc>
            </a:pPr>
            <a:endParaRPr lang="en-US" sz="1400" dirty="0"/>
          </a:p>
          <a:p>
            <a:pPr marL="626745" lvl="2" indent="0" algn="just">
              <a:lnSpc>
                <a:spcPct val="150000"/>
              </a:lnSpc>
              <a:buNone/>
            </a:pPr>
            <a:endParaRPr lang="en-US" sz="12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Hình ảnh 5"/>
          <p:cNvPicPr>
            <a:picLocks noChangeAspect="1"/>
          </p:cNvPicPr>
          <p:nvPr/>
        </p:nvPicPr>
        <p:blipFill>
          <a:blip r:embed="rId1"/>
          <a:stretch>
            <a:fillRect/>
          </a:stretch>
        </p:blipFill>
        <p:spPr>
          <a:xfrm>
            <a:off x="2263178" y="1579652"/>
            <a:ext cx="1399412" cy="608744"/>
          </a:xfrm>
          <a:prstGeom prst="rect">
            <a:avLst/>
          </a:prstGeom>
        </p:spPr>
      </p:pic>
      <p:sp>
        <p:nvSpPr>
          <p:cNvPr id="10" name="Content Placeholder 2"/>
          <p:cNvSpPr txBox="1"/>
          <p:nvPr/>
        </p:nvSpPr>
        <p:spPr>
          <a:xfrm>
            <a:off x="800646" y="2227205"/>
            <a:ext cx="7358616" cy="649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745" lvl="2" indent="0" algn="just">
              <a:lnSpc>
                <a:spcPct val="150000"/>
              </a:lnSpc>
              <a:buNone/>
            </a:pPr>
            <a:r>
              <a:rPr lang="en-US" sz="1200" dirty="0"/>
              <a:t>Where X’ is the standardized value, X is the original value, </a:t>
            </a:r>
            <a:r>
              <a:rPr lang="el-GR" sz="1200" dirty="0"/>
              <a:t>μ</a:t>
            </a:r>
            <a:r>
              <a:rPr lang="en-US" sz="1200" dirty="0"/>
              <a:t> is the mean of the feature, and </a:t>
            </a:r>
            <a:r>
              <a:rPr lang="el-GR" sz="1200" dirty="0"/>
              <a:t>σ</a:t>
            </a:r>
            <a:r>
              <a:rPr lang="en-US" sz="1200" dirty="0"/>
              <a:t> is the standard deviation.</a:t>
            </a:r>
            <a:endParaRPr lang="en-US" sz="12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
        <p:nvSpPr>
          <p:cNvPr id="11" name="Content Placeholder 2"/>
          <p:cNvSpPr txBox="1"/>
          <p:nvPr/>
        </p:nvSpPr>
        <p:spPr>
          <a:xfrm>
            <a:off x="318627" y="3024918"/>
            <a:ext cx="7897617" cy="1769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2495" lvl="2" indent="-285750" algn="just">
              <a:lnSpc>
                <a:spcPct val="150000"/>
              </a:lnSpc>
            </a:pPr>
            <a:r>
              <a:rPr lang="en-US" sz="1400" dirty="0"/>
              <a:t>Topical Range:</a:t>
            </a:r>
            <a:endParaRPr lang="en-US" sz="1400" dirty="0"/>
          </a:p>
          <a:p>
            <a:pPr marL="1369695" lvl="3" indent="-285750" algn="just">
              <a:lnSpc>
                <a:spcPct val="150000"/>
              </a:lnSpc>
            </a:pPr>
            <a:r>
              <a:rPr lang="en-US" sz="1200" dirty="0"/>
              <a:t>After standardization, the features will have a mean of </a:t>
            </a:r>
            <a:r>
              <a:rPr lang="en-US" sz="1200" b="1" dirty="0"/>
              <a:t>0</a:t>
            </a:r>
            <a:r>
              <a:rPr lang="en-US" sz="1200" dirty="0"/>
              <a:t> and a standard deviation of </a:t>
            </a:r>
            <a:r>
              <a:rPr lang="en-US" sz="1200" b="1" dirty="0"/>
              <a:t>1</a:t>
            </a:r>
            <a:r>
              <a:rPr lang="en-US" sz="1200" dirty="0"/>
              <a:t>. The values typically lie within the range of </a:t>
            </a:r>
            <a:r>
              <a:rPr lang="en-US" sz="1200" b="1" dirty="0"/>
              <a:t>−3, 3</a:t>
            </a:r>
            <a:r>
              <a:rPr lang="en-US" sz="1200" dirty="0"/>
              <a:t> for most of the data (assuming a normal distribution). </a:t>
            </a:r>
            <a:endParaRPr lang="en-US" sz="1200" dirty="0"/>
          </a:p>
          <a:p>
            <a:pPr marL="912495" lvl="2" indent="-285750" algn="just">
              <a:lnSpc>
                <a:spcPct val="150000"/>
              </a:lnSpc>
            </a:pPr>
            <a:endParaRPr lang="en-US" sz="1400" dirty="0"/>
          </a:p>
          <a:p>
            <a:pPr marL="912495" lvl="2" indent="-285750" algn="just">
              <a:lnSpc>
                <a:spcPct val="150000"/>
              </a:lnSpc>
            </a:pPr>
            <a:endParaRPr lang="en-US" sz="1400" dirty="0"/>
          </a:p>
          <a:p>
            <a:pPr marL="912495" lvl="2" indent="-285750" algn="just">
              <a:lnSpc>
                <a:spcPct val="150000"/>
              </a:lnSpc>
            </a:pPr>
            <a:endParaRPr lang="en-US" sz="1400" dirty="0"/>
          </a:p>
          <a:p>
            <a:pPr marL="626745" lvl="2" indent="0" algn="just">
              <a:lnSpc>
                <a:spcPct val="150000"/>
              </a:lnSpc>
              <a:buFont typeface="Arial" panose="020B0604020202020204" pitchFamily="34" charset="0"/>
              <a:buNone/>
            </a:pPr>
            <a:endParaRPr lang="en-US" sz="1200" dirty="0"/>
          </a:p>
          <a:p>
            <a:pPr lvl="1" algn="just">
              <a:lnSpc>
                <a:spcPct val="150000"/>
              </a:lnSpc>
            </a:pPr>
            <a:endParaRPr lang="en-US" sz="1400" dirty="0"/>
          </a:p>
          <a:p>
            <a:pPr lvl="1" algn="just">
              <a:lnSpc>
                <a:spcPct val="150000"/>
              </a:lnSpc>
            </a:pPr>
            <a:endParaRPr lang="en-US" sz="16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876835" y="2861172"/>
            <a:ext cx="7390330" cy="1346667"/>
          </a:xfrm>
        </p:spPr>
        <p:txBody>
          <a:bodyPr/>
          <a:lstStyle/>
          <a:p>
            <a:pPr algn="ctr"/>
            <a:r>
              <a:rPr lang="en-US" sz="7200" dirty="0"/>
              <a:t>Model training</a:t>
            </a:r>
            <a:endParaRPr lang="en-US" sz="7200"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training</a:t>
            </a:r>
            <a:endParaRPr lang="en-US" sz="2800" dirty="0"/>
          </a:p>
        </p:txBody>
      </p:sp>
      <p:sp>
        <p:nvSpPr>
          <p:cNvPr id="3" name="Content Placeholder 2"/>
          <p:cNvSpPr>
            <a:spLocks noGrp="1"/>
          </p:cNvSpPr>
          <p:nvPr>
            <p:ph idx="1"/>
          </p:nvPr>
        </p:nvSpPr>
        <p:spPr>
          <a:xfrm>
            <a:off x="285749" y="918155"/>
            <a:ext cx="8765783" cy="5460023"/>
          </a:xfrm>
        </p:spPr>
        <p:txBody>
          <a:bodyPr>
            <a:normAutofit/>
          </a:bodyPr>
          <a:lstStyle/>
          <a:p>
            <a:pPr marL="457200" lvl="1" indent="-287655" algn="just">
              <a:lnSpc>
                <a:spcPct val="150000"/>
              </a:lnSpc>
            </a:pPr>
            <a:r>
              <a:rPr lang="en-US" sz="1800" dirty="0"/>
              <a:t>Use basic machine learning models for classification such as:</a:t>
            </a:r>
            <a:endParaRPr lang="en-US" sz="1800" dirty="0"/>
          </a:p>
          <a:p>
            <a:pPr marL="914400" lvl="2" indent="-287655" algn="just">
              <a:lnSpc>
                <a:spcPct val="150000"/>
              </a:lnSpc>
            </a:pPr>
            <a:r>
              <a:rPr lang="en-US" sz="1400" dirty="0"/>
              <a:t>Logistic Regression</a:t>
            </a:r>
            <a:endParaRPr lang="en-US" sz="1400" dirty="0"/>
          </a:p>
          <a:p>
            <a:pPr marL="914400" lvl="2" indent="-287655" algn="just">
              <a:lnSpc>
                <a:spcPct val="150000"/>
              </a:lnSpc>
            </a:pPr>
            <a:r>
              <a:rPr lang="en-US" sz="1400" dirty="0"/>
              <a:t>Decision Trees</a:t>
            </a:r>
            <a:endParaRPr lang="en-US" sz="1400" dirty="0"/>
          </a:p>
          <a:p>
            <a:pPr marL="914400" lvl="2" indent="-287655" algn="just">
              <a:lnSpc>
                <a:spcPct val="150000"/>
              </a:lnSpc>
            </a:pPr>
            <a:r>
              <a:rPr lang="en-US" sz="1400" dirty="0"/>
              <a:t>Support Vector Machines (SVM)</a:t>
            </a:r>
            <a:endParaRPr lang="en-US" sz="1400" dirty="0"/>
          </a:p>
          <a:p>
            <a:pPr marL="914400" lvl="2" indent="-287655" algn="just">
              <a:lnSpc>
                <a:spcPct val="150000"/>
              </a:lnSpc>
            </a:pPr>
            <a:r>
              <a:rPr lang="en-US" sz="1400" dirty="0"/>
              <a:t>Ensemble Learning Models </a:t>
            </a:r>
            <a:endParaRPr lang="en-US" sz="1400" dirty="0"/>
          </a:p>
          <a:p>
            <a:pPr marL="1371600" lvl="3" indent="-287655" algn="just">
              <a:lnSpc>
                <a:spcPct val="150000"/>
              </a:lnSpc>
            </a:pPr>
            <a:r>
              <a:rPr lang="en-US" sz="1200" dirty="0" err="1"/>
              <a:t>XGBoostClassifier</a:t>
            </a:r>
            <a:endParaRPr lang="en-US" sz="12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training</a:t>
            </a:r>
            <a:endParaRPr lang="en-US" sz="2800"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Hình ảnh 5"/>
          <p:cNvPicPr>
            <a:picLocks noChangeAspect="1"/>
          </p:cNvPicPr>
          <p:nvPr/>
        </p:nvPicPr>
        <p:blipFill>
          <a:blip r:embed="rId1"/>
          <a:stretch>
            <a:fillRect/>
          </a:stretch>
        </p:blipFill>
        <p:spPr>
          <a:xfrm>
            <a:off x="1352149" y="1049185"/>
            <a:ext cx="5977160" cy="4735087"/>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8417" y="3341670"/>
            <a:ext cx="8267165" cy="1346667"/>
          </a:xfrm>
        </p:spPr>
        <p:txBody>
          <a:bodyPr/>
          <a:lstStyle/>
          <a:p>
            <a:pPr algn="ctr"/>
            <a:r>
              <a:rPr lang="en-US" sz="6600" dirty="0"/>
              <a:t>Model performance evaluation</a:t>
            </a:r>
            <a:endParaRPr lang="en-US" sz="6600"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performance evaluation (Train Set)</a:t>
            </a:r>
            <a:endParaRPr lang="en-US" sz="2800" dirty="0"/>
          </a:p>
        </p:txBody>
      </p:sp>
      <p:sp>
        <p:nvSpPr>
          <p:cNvPr id="3" name="Content Placeholder 2"/>
          <p:cNvSpPr>
            <a:spLocks noGrp="1"/>
          </p:cNvSpPr>
          <p:nvPr>
            <p:ph idx="1"/>
          </p:nvPr>
        </p:nvSpPr>
        <p:spPr>
          <a:xfrm>
            <a:off x="285749" y="918155"/>
            <a:ext cx="8765783" cy="5460023"/>
          </a:xfrm>
        </p:spPr>
        <p:txBody>
          <a:bodyPr>
            <a:normAutofit/>
          </a:bodyPr>
          <a:lstStyle/>
          <a:p>
            <a:pPr marL="457200" lvl="1" indent="0" algn="just">
              <a:lnSpc>
                <a:spcPct val="150000"/>
              </a:lnSpc>
              <a:buNone/>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graphicFrame>
        <p:nvGraphicFramePr>
          <p:cNvPr id="5" name="Bảng 4"/>
          <p:cNvGraphicFramePr>
            <a:graphicFrameLocks noGrp="1"/>
          </p:cNvGraphicFramePr>
          <p:nvPr/>
        </p:nvGraphicFramePr>
        <p:xfrm>
          <a:off x="732186" y="880284"/>
          <a:ext cx="7220012" cy="2756226"/>
        </p:xfrm>
        <a:graphic>
          <a:graphicData uri="http://schemas.openxmlformats.org/drawingml/2006/table">
            <a:tbl>
              <a:tblPr firstRow="1" bandRow="1">
                <a:tableStyleId>{5940675A-B579-460E-94D1-54222C63F5DA}</a:tableStyleId>
              </a:tblPr>
              <a:tblGrid>
                <a:gridCol w="1392379"/>
                <a:gridCol w="1945640"/>
                <a:gridCol w="1385373"/>
                <a:gridCol w="1315092"/>
                <a:gridCol w="1181528"/>
              </a:tblGrid>
              <a:tr h="370840">
                <a:tc rowSpan="5">
                  <a:txBody>
                    <a:bodyPr/>
                    <a:lstStyle/>
                    <a:p>
                      <a:pPr lvl="0" algn="ctr">
                        <a:lnSpc>
                          <a:spcPct val="150000"/>
                        </a:lnSpc>
                      </a:pPr>
                      <a:r>
                        <a:rPr lang="en-US" sz="3200" dirty="0"/>
                        <a:t>SMOTE</a:t>
                      </a:r>
                      <a:endParaRPr lang="en-US" sz="3200" dirty="0"/>
                    </a:p>
                  </a:txBody>
                  <a:tcPr vert="vert270">
                    <a:solidFill>
                      <a:schemeClr val="bg1"/>
                    </a:solidFill>
                  </a:tcPr>
                </a:tc>
                <a:tc>
                  <a:txBody>
                    <a:bodyPr/>
                    <a:lstStyle/>
                    <a:p>
                      <a:pPr algn="ctr"/>
                      <a:r>
                        <a:rPr lang="en-US" dirty="0"/>
                        <a:t>Model</a:t>
                      </a:r>
                      <a:endParaRPr lang="en-US" dirty="0"/>
                    </a:p>
                  </a:txBody>
                  <a:tcPr>
                    <a:solidFill>
                      <a:schemeClr val="accent3">
                        <a:lumMod val="75000"/>
                      </a:schemeClr>
                    </a:solidFill>
                  </a:tcPr>
                </a:tc>
                <a:tc>
                  <a:txBody>
                    <a:bodyPr/>
                    <a:lstStyle/>
                    <a:p>
                      <a:pPr algn="ctr"/>
                      <a:r>
                        <a:rPr lang="en-US" dirty="0"/>
                        <a:t>Accuracy</a:t>
                      </a:r>
                      <a:endParaRPr lang="en-US" dirty="0"/>
                    </a:p>
                  </a:txBody>
                  <a:tcPr>
                    <a:solidFill>
                      <a:schemeClr val="accent3">
                        <a:lumMod val="75000"/>
                      </a:schemeClr>
                    </a:solidFill>
                  </a:tcPr>
                </a:tc>
                <a:tc>
                  <a:txBody>
                    <a:bodyPr/>
                    <a:lstStyle/>
                    <a:p>
                      <a:pPr algn="ctr"/>
                      <a:r>
                        <a:rPr lang="en-US" dirty="0"/>
                        <a:t>Precision</a:t>
                      </a:r>
                      <a:endParaRPr lang="en-US" dirty="0"/>
                    </a:p>
                  </a:txBody>
                  <a:tcPr>
                    <a:solidFill>
                      <a:schemeClr val="accent3">
                        <a:lumMod val="75000"/>
                      </a:schemeClr>
                    </a:solidFill>
                  </a:tcPr>
                </a:tc>
                <a:tc>
                  <a:txBody>
                    <a:bodyPr/>
                    <a:lstStyle/>
                    <a:p>
                      <a:pPr algn="ctr"/>
                      <a:r>
                        <a:rPr lang="en-US" dirty="0"/>
                        <a:t>Recall</a:t>
                      </a:r>
                      <a:endParaRPr lang="en-US" dirty="0"/>
                    </a:p>
                  </a:txBody>
                  <a:tcPr>
                    <a:solidFill>
                      <a:schemeClr val="accent3">
                        <a:lumMod val="75000"/>
                      </a:schemeClr>
                    </a:solidFill>
                  </a:tcPr>
                </a:tc>
              </a:tr>
              <a:tr h="370840">
                <a:tc vMerge="1">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Logistic Regression</a:t>
                      </a:r>
                      <a:endParaRPr lang="en-US" sz="1400" dirty="0"/>
                    </a:p>
                    <a:p>
                      <a:pPr algn="ctr"/>
                      <a:endParaRPr lang="en-US" sz="1400" dirty="0"/>
                    </a:p>
                  </a:txBody>
                  <a:tcPr/>
                </a:tc>
                <a:tc>
                  <a:txBody>
                    <a:bodyPr/>
                    <a:lstStyle/>
                    <a:p>
                      <a:pPr algn="ctr"/>
                      <a:r>
                        <a:rPr lang="en-US" sz="1400" dirty="0"/>
                        <a:t>0.98</a:t>
                      </a:r>
                      <a:endParaRPr lang="en-US" sz="1400" dirty="0"/>
                    </a:p>
                  </a:txBody>
                  <a:tcPr/>
                </a:tc>
                <a:tc>
                  <a:txBody>
                    <a:bodyPr/>
                    <a:lstStyle/>
                    <a:p>
                      <a:pPr algn="ctr"/>
                      <a:r>
                        <a:rPr lang="en-US" sz="1400" dirty="0"/>
                        <a:t>0.99</a:t>
                      </a:r>
                      <a:endParaRPr lang="en-US" sz="1400" dirty="0"/>
                    </a:p>
                  </a:txBody>
                  <a:tcPr/>
                </a:tc>
                <a:tc>
                  <a:txBody>
                    <a:bodyPr/>
                    <a:lstStyle/>
                    <a:p>
                      <a:pPr algn="ctr"/>
                      <a:r>
                        <a:rPr lang="en-US" sz="1400" dirty="0"/>
                        <a:t>0.99</a:t>
                      </a:r>
                      <a:endParaRPr lang="en-US" sz="1400" dirty="0"/>
                    </a:p>
                  </a:txBody>
                  <a:tcPr/>
                </a:tc>
              </a:tr>
              <a:tr h="701936">
                <a:tc vMerge="1">
                  <a:tcPr/>
                </a:tc>
                <a:tc>
                  <a:txBody>
                    <a:bodyPr/>
                    <a:lstStyle/>
                    <a:p>
                      <a:pPr algn="ctr"/>
                      <a:r>
                        <a:rPr lang="en-US" sz="1400" dirty="0"/>
                        <a:t>Decision Tree</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r>
              <a:tr h="624840">
                <a:tc vMerge="1">
                  <a:tcPr/>
                </a:tc>
                <a:tc>
                  <a:txBody>
                    <a:bodyPr/>
                    <a:lstStyle/>
                    <a:p>
                      <a:pPr algn="ctr"/>
                      <a:r>
                        <a:rPr lang="en-US" sz="1400" dirty="0"/>
                        <a:t>SVM</a:t>
                      </a:r>
                      <a:endParaRPr lang="en-US" sz="1400" dirty="0"/>
                    </a:p>
                  </a:txBody>
                  <a:tcPr/>
                </a:tc>
                <a:tc>
                  <a:txBody>
                    <a:bodyPr/>
                    <a:lstStyle/>
                    <a:p>
                      <a:pPr algn="ctr"/>
                      <a:r>
                        <a:rPr lang="en-US" sz="1400" dirty="0"/>
                        <a:t>0.95</a:t>
                      </a:r>
                      <a:endParaRPr lang="en-US" sz="1400" dirty="0"/>
                    </a:p>
                  </a:txBody>
                  <a:tcPr/>
                </a:tc>
                <a:tc>
                  <a:txBody>
                    <a:bodyPr/>
                    <a:lstStyle/>
                    <a:p>
                      <a:pPr algn="ctr"/>
                      <a:r>
                        <a:rPr lang="en-US" sz="1400" dirty="0"/>
                        <a:t>0.95</a:t>
                      </a:r>
                      <a:endParaRPr lang="en-US" sz="1400" dirty="0"/>
                    </a:p>
                  </a:txBody>
                  <a:tcPr/>
                </a:tc>
                <a:tc>
                  <a:txBody>
                    <a:bodyPr/>
                    <a:lstStyle/>
                    <a:p>
                      <a:pPr algn="ctr"/>
                      <a:r>
                        <a:rPr lang="en-US" sz="1400" dirty="0"/>
                        <a:t>0.95</a:t>
                      </a:r>
                      <a:endParaRPr lang="en-US" sz="1400" dirty="0"/>
                    </a:p>
                  </a:txBody>
                  <a:tcPr/>
                </a:tc>
              </a:tr>
              <a:tr h="540450">
                <a:tc vMerge="1">
                  <a:tcPr/>
                </a:tc>
                <a:tc>
                  <a:txBody>
                    <a:bodyPr/>
                    <a:lstStyle/>
                    <a:p>
                      <a:pPr algn="ctr"/>
                      <a:r>
                        <a:rPr lang="en-US" sz="1400" dirty="0" err="1"/>
                        <a:t>XGBClassifier</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r>
            </a:tbl>
          </a:graphicData>
        </a:graphic>
      </p:graphicFrame>
      <p:graphicFrame>
        <p:nvGraphicFramePr>
          <p:cNvPr id="10" name="Bảng 9"/>
          <p:cNvGraphicFramePr>
            <a:graphicFrameLocks noGrp="1"/>
          </p:cNvGraphicFramePr>
          <p:nvPr/>
        </p:nvGraphicFramePr>
        <p:xfrm>
          <a:off x="732185" y="3740568"/>
          <a:ext cx="7220013" cy="2756226"/>
        </p:xfrm>
        <a:graphic>
          <a:graphicData uri="http://schemas.openxmlformats.org/drawingml/2006/table">
            <a:tbl>
              <a:tblPr firstRow="1" bandRow="1">
                <a:tableStyleId>{5940675A-B579-460E-94D1-54222C63F5DA}</a:tableStyleId>
              </a:tblPr>
              <a:tblGrid>
                <a:gridCol w="1392379"/>
                <a:gridCol w="1945600"/>
                <a:gridCol w="1395688"/>
                <a:gridCol w="1284269"/>
                <a:gridCol w="1202077"/>
              </a:tblGrid>
              <a:tr h="370840">
                <a:tc rowSpan="5">
                  <a:txBody>
                    <a:bodyPr/>
                    <a:lstStyle/>
                    <a:p>
                      <a:pPr lvl="0" algn="ctr">
                        <a:lnSpc>
                          <a:spcPct val="150000"/>
                        </a:lnSpc>
                      </a:pPr>
                      <a:r>
                        <a:rPr lang="en-US" sz="3200" dirty="0"/>
                        <a:t>ROS</a:t>
                      </a:r>
                      <a:endParaRPr lang="en-US" sz="3200" dirty="0"/>
                    </a:p>
                  </a:txBody>
                  <a:tcPr vert="vert270">
                    <a:solidFill>
                      <a:schemeClr val="bg1"/>
                    </a:solidFill>
                  </a:tcPr>
                </a:tc>
                <a:tc>
                  <a:txBody>
                    <a:bodyPr/>
                    <a:lstStyle/>
                    <a:p>
                      <a:pPr algn="ctr"/>
                      <a:r>
                        <a:rPr lang="en-US" dirty="0"/>
                        <a:t>Model</a:t>
                      </a:r>
                      <a:endParaRPr lang="en-US" dirty="0"/>
                    </a:p>
                  </a:txBody>
                  <a:tcPr>
                    <a:solidFill>
                      <a:schemeClr val="accent3">
                        <a:lumMod val="75000"/>
                      </a:schemeClr>
                    </a:solidFill>
                  </a:tcPr>
                </a:tc>
                <a:tc>
                  <a:txBody>
                    <a:bodyPr/>
                    <a:lstStyle/>
                    <a:p>
                      <a:pPr algn="ctr"/>
                      <a:r>
                        <a:rPr lang="en-US" dirty="0"/>
                        <a:t>Accuracy</a:t>
                      </a:r>
                      <a:endParaRPr lang="en-US" dirty="0"/>
                    </a:p>
                  </a:txBody>
                  <a:tcPr>
                    <a:solidFill>
                      <a:schemeClr val="accent3">
                        <a:lumMod val="75000"/>
                      </a:schemeClr>
                    </a:solidFill>
                  </a:tcPr>
                </a:tc>
                <a:tc>
                  <a:txBody>
                    <a:bodyPr/>
                    <a:lstStyle/>
                    <a:p>
                      <a:pPr algn="ctr"/>
                      <a:r>
                        <a:rPr lang="en-US" dirty="0"/>
                        <a:t>Precision</a:t>
                      </a:r>
                      <a:endParaRPr lang="en-US" dirty="0"/>
                    </a:p>
                  </a:txBody>
                  <a:tcPr>
                    <a:solidFill>
                      <a:schemeClr val="accent3">
                        <a:lumMod val="75000"/>
                      </a:schemeClr>
                    </a:solidFill>
                  </a:tcPr>
                </a:tc>
                <a:tc>
                  <a:txBody>
                    <a:bodyPr/>
                    <a:lstStyle/>
                    <a:p>
                      <a:pPr algn="ctr"/>
                      <a:r>
                        <a:rPr lang="en-US" dirty="0"/>
                        <a:t>Recall</a:t>
                      </a:r>
                      <a:endParaRPr lang="en-US" dirty="0"/>
                    </a:p>
                  </a:txBody>
                  <a:tcPr>
                    <a:solidFill>
                      <a:schemeClr val="accent3">
                        <a:lumMod val="75000"/>
                      </a:schemeClr>
                    </a:solidFill>
                  </a:tcPr>
                </a:tc>
              </a:tr>
              <a:tr h="370840">
                <a:tc vMerge="1">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Logistic Regression</a:t>
                      </a:r>
                      <a:endParaRPr lang="en-US" sz="1400" dirty="0"/>
                    </a:p>
                    <a:p>
                      <a:pPr algn="ct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r>
              <a:tr h="701936">
                <a:tc vMerge="1">
                  <a:tcPr/>
                </a:tc>
                <a:tc>
                  <a:txBody>
                    <a:bodyPr/>
                    <a:lstStyle/>
                    <a:p>
                      <a:pPr algn="ctr"/>
                      <a:r>
                        <a:rPr lang="en-US" sz="1400" dirty="0"/>
                        <a:t>Decision Tree</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r>
              <a:tr h="624840">
                <a:tc vMerge="1">
                  <a:tcPr/>
                </a:tc>
                <a:tc>
                  <a:txBody>
                    <a:bodyPr/>
                    <a:lstStyle/>
                    <a:p>
                      <a:pPr algn="ctr"/>
                      <a:r>
                        <a:rPr lang="en-US" sz="1400" dirty="0"/>
                        <a:t>SVM</a:t>
                      </a:r>
                      <a:endParaRPr lang="en-US" sz="1400" dirty="0"/>
                    </a:p>
                  </a:txBody>
                  <a:tcPr/>
                </a:tc>
                <a:tc>
                  <a:txBody>
                    <a:bodyPr/>
                    <a:lstStyle/>
                    <a:p>
                      <a:pPr algn="ctr"/>
                      <a:r>
                        <a:rPr lang="en-US" sz="1400" dirty="0"/>
                        <a:t>0.98</a:t>
                      </a:r>
                      <a:endParaRPr lang="en-US" sz="1400" dirty="0"/>
                    </a:p>
                  </a:txBody>
                  <a:tcPr/>
                </a:tc>
                <a:tc>
                  <a:txBody>
                    <a:bodyPr/>
                    <a:lstStyle/>
                    <a:p>
                      <a:pPr algn="ctr"/>
                      <a:r>
                        <a:rPr lang="en-US" sz="1400" dirty="0"/>
                        <a:t>0.98</a:t>
                      </a:r>
                      <a:endParaRPr lang="en-US" sz="1400" dirty="0"/>
                    </a:p>
                  </a:txBody>
                  <a:tcPr/>
                </a:tc>
                <a:tc>
                  <a:txBody>
                    <a:bodyPr/>
                    <a:lstStyle/>
                    <a:p>
                      <a:pPr algn="ctr"/>
                      <a:r>
                        <a:rPr lang="en-US" sz="1400" dirty="0"/>
                        <a:t>0.98</a:t>
                      </a:r>
                      <a:endParaRPr lang="en-US" sz="1400" dirty="0"/>
                    </a:p>
                  </a:txBody>
                  <a:tcPr/>
                </a:tc>
              </a:tr>
              <a:tr h="540450">
                <a:tc vMerge="1">
                  <a:tcPr/>
                </a:tc>
                <a:tc>
                  <a:txBody>
                    <a:bodyPr/>
                    <a:lstStyle/>
                    <a:p>
                      <a:pPr algn="ctr"/>
                      <a:r>
                        <a:rPr lang="en-US" sz="1400" dirty="0" err="1"/>
                        <a:t>XGBClassifier</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c>
                  <a:txBody>
                    <a:bodyPr/>
                    <a:lstStyle/>
                    <a:p>
                      <a:pPr algn="ctr"/>
                      <a:r>
                        <a:rPr lang="en-US" sz="1400" dirty="0"/>
                        <a:t>1.0</a:t>
                      </a:r>
                      <a:endParaRPr lang="en-US" sz="1400" dirty="0"/>
                    </a:p>
                  </a:txBody>
                  <a:tcPr>
                    <a:solidFill>
                      <a:schemeClr val="accent6">
                        <a:lumMod val="60000"/>
                        <a:lumOff val="40000"/>
                      </a:schemeClr>
                    </a:solidFill>
                  </a:tcP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performance evaluation (Train Set)</a:t>
            </a:r>
            <a:endParaRPr lang="en-US" sz="2800" dirty="0"/>
          </a:p>
        </p:txBody>
      </p:sp>
      <p:sp>
        <p:nvSpPr>
          <p:cNvPr id="3" name="Content Placeholder 2"/>
          <p:cNvSpPr>
            <a:spLocks noGrp="1"/>
          </p:cNvSpPr>
          <p:nvPr>
            <p:ph idx="1"/>
          </p:nvPr>
        </p:nvSpPr>
        <p:spPr>
          <a:xfrm>
            <a:off x="285749" y="918155"/>
            <a:ext cx="8765783" cy="5460023"/>
          </a:xfrm>
        </p:spPr>
        <p:txBody>
          <a:bodyPr>
            <a:normAutofit/>
          </a:bodyPr>
          <a:lstStyle/>
          <a:p>
            <a:pPr marL="457200" lvl="1" indent="0" algn="just">
              <a:lnSpc>
                <a:spcPct val="150000"/>
              </a:lnSpc>
              <a:buNone/>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graphicFrame>
        <p:nvGraphicFramePr>
          <p:cNvPr id="5" name="Bảng 4"/>
          <p:cNvGraphicFramePr>
            <a:graphicFrameLocks noGrp="1"/>
          </p:cNvGraphicFramePr>
          <p:nvPr/>
        </p:nvGraphicFramePr>
        <p:xfrm>
          <a:off x="939250" y="1571220"/>
          <a:ext cx="7220012" cy="2756226"/>
        </p:xfrm>
        <a:graphic>
          <a:graphicData uri="http://schemas.openxmlformats.org/drawingml/2006/table">
            <a:tbl>
              <a:tblPr firstRow="1" bandRow="1">
                <a:tableStyleId>{5940675A-B579-460E-94D1-54222C63F5DA}</a:tableStyleId>
              </a:tblPr>
              <a:tblGrid>
                <a:gridCol w="1392379"/>
                <a:gridCol w="1945600"/>
                <a:gridCol w="1385413"/>
                <a:gridCol w="1315092"/>
                <a:gridCol w="1181528"/>
              </a:tblGrid>
              <a:tr h="370840">
                <a:tc rowSpan="5">
                  <a:txBody>
                    <a:bodyPr/>
                    <a:lstStyle/>
                    <a:p>
                      <a:pPr lvl="0" algn="ctr">
                        <a:lnSpc>
                          <a:spcPct val="150000"/>
                        </a:lnSpc>
                      </a:pPr>
                      <a:r>
                        <a:rPr lang="en-US" sz="3200" dirty="0"/>
                        <a:t>GNN</a:t>
                      </a:r>
                      <a:endParaRPr lang="en-US" sz="3200" dirty="0"/>
                    </a:p>
                  </a:txBody>
                  <a:tcPr vert="vert270">
                    <a:solidFill>
                      <a:schemeClr val="bg1"/>
                    </a:solidFill>
                  </a:tcPr>
                </a:tc>
                <a:tc>
                  <a:txBody>
                    <a:bodyPr/>
                    <a:lstStyle/>
                    <a:p>
                      <a:pPr algn="ctr"/>
                      <a:r>
                        <a:rPr lang="en-US" dirty="0"/>
                        <a:t>Model</a:t>
                      </a:r>
                      <a:endParaRPr lang="en-US" dirty="0"/>
                    </a:p>
                  </a:txBody>
                  <a:tcPr>
                    <a:solidFill>
                      <a:schemeClr val="accent3">
                        <a:lumMod val="75000"/>
                      </a:schemeClr>
                    </a:solidFill>
                  </a:tcPr>
                </a:tc>
                <a:tc>
                  <a:txBody>
                    <a:bodyPr/>
                    <a:lstStyle/>
                    <a:p>
                      <a:pPr algn="ctr"/>
                      <a:r>
                        <a:rPr lang="en-US" dirty="0"/>
                        <a:t>Accuracy</a:t>
                      </a:r>
                      <a:endParaRPr lang="en-US" dirty="0"/>
                    </a:p>
                  </a:txBody>
                  <a:tcPr>
                    <a:solidFill>
                      <a:schemeClr val="accent3">
                        <a:lumMod val="75000"/>
                      </a:schemeClr>
                    </a:solidFill>
                  </a:tcPr>
                </a:tc>
                <a:tc>
                  <a:txBody>
                    <a:bodyPr/>
                    <a:lstStyle/>
                    <a:p>
                      <a:pPr algn="ctr"/>
                      <a:r>
                        <a:rPr lang="en-US" dirty="0"/>
                        <a:t>Precision</a:t>
                      </a:r>
                      <a:endParaRPr lang="en-US" dirty="0"/>
                    </a:p>
                  </a:txBody>
                  <a:tcPr>
                    <a:solidFill>
                      <a:schemeClr val="accent3">
                        <a:lumMod val="75000"/>
                      </a:schemeClr>
                    </a:solidFill>
                  </a:tcPr>
                </a:tc>
                <a:tc>
                  <a:txBody>
                    <a:bodyPr/>
                    <a:lstStyle/>
                    <a:p>
                      <a:pPr algn="ctr"/>
                      <a:r>
                        <a:rPr lang="en-US" dirty="0"/>
                        <a:t>Recall</a:t>
                      </a:r>
                      <a:endParaRPr lang="en-US" dirty="0"/>
                    </a:p>
                  </a:txBody>
                  <a:tcPr>
                    <a:solidFill>
                      <a:schemeClr val="accent3">
                        <a:lumMod val="75000"/>
                      </a:schemeClr>
                    </a:solidFill>
                  </a:tcPr>
                </a:tc>
              </a:tr>
              <a:tr h="370840">
                <a:tc vMerge="1">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Logistic Regression</a:t>
                      </a:r>
                      <a:endParaRPr lang="en-US" sz="1400" dirty="0"/>
                    </a:p>
                    <a:p>
                      <a:pPr algn="ctr"/>
                      <a:endParaRPr lang="en-US" sz="1400" dirty="0"/>
                    </a:p>
                  </a:txBody>
                  <a:tcPr/>
                </a:tc>
                <a:tc>
                  <a:txBody>
                    <a:bodyPr/>
                    <a:lstStyle/>
                    <a:p>
                      <a:pPr algn="ctr"/>
                      <a:r>
                        <a:rPr lang="en-US" sz="1400" dirty="0"/>
                        <a:t>0.56</a:t>
                      </a:r>
                      <a:endParaRPr lang="en-US" sz="1400" dirty="0"/>
                    </a:p>
                  </a:txBody>
                  <a:tcPr/>
                </a:tc>
                <a:tc>
                  <a:txBody>
                    <a:bodyPr/>
                    <a:lstStyle/>
                    <a:p>
                      <a:pPr algn="ctr"/>
                      <a:r>
                        <a:rPr lang="en-US" sz="1400" dirty="0"/>
                        <a:t>0.56</a:t>
                      </a:r>
                      <a:endParaRPr lang="en-US" sz="1400" dirty="0"/>
                    </a:p>
                  </a:txBody>
                  <a:tcPr/>
                </a:tc>
                <a:tc>
                  <a:txBody>
                    <a:bodyPr/>
                    <a:lstStyle/>
                    <a:p>
                      <a:pPr algn="ctr"/>
                      <a:r>
                        <a:rPr lang="en-US" sz="1400" dirty="0"/>
                        <a:t>0.56</a:t>
                      </a:r>
                      <a:endParaRPr lang="en-US" sz="1400" dirty="0"/>
                    </a:p>
                  </a:txBody>
                  <a:tcPr/>
                </a:tc>
              </a:tr>
              <a:tr h="701936">
                <a:tc vMerge="1">
                  <a:tcPr/>
                </a:tc>
                <a:tc>
                  <a:txBody>
                    <a:bodyPr/>
                    <a:lstStyle/>
                    <a:p>
                      <a:pPr algn="ctr"/>
                      <a:r>
                        <a:rPr lang="en-US" sz="1400" dirty="0"/>
                        <a:t>Decision Tree</a:t>
                      </a:r>
                      <a:endParaRPr lang="en-US" sz="1400" dirty="0"/>
                    </a:p>
                  </a:txBody>
                  <a:tcPr/>
                </a:tc>
                <a:tc>
                  <a:txBody>
                    <a:bodyPr/>
                    <a:lstStyle/>
                    <a:p>
                      <a:pPr algn="ctr"/>
                      <a:r>
                        <a:rPr lang="en-US" sz="1400" dirty="0"/>
                        <a:t>0.51</a:t>
                      </a:r>
                      <a:endParaRPr lang="en-US" sz="1400" dirty="0"/>
                    </a:p>
                  </a:txBody>
                  <a:tcPr/>
                </a:tc>
                <a:tc>
                  <a:txBody>
                    <a:bodyPr/>
                    <a:lstStyle/>
                    <a:p>
                      <a:pPr algn="ctr"/>
                      <a:r>
                        <a:rPr lang="en-US" sz="1400" dirty="0"/>
                        <a:t>0.51</a:t>
                      </a:r>
                      <a:endParaRPr lang="en-US" sz="1400" dirty="0"/>
                    </a:p>
                  </a:txBody>
                  <a:tcPr/>
                </a:tc>
                <a:tc>
                  <a:txBody>
                    <a:bodyPr/>
                    <a:lstStyle/>
                    <a:p>
                      <a:pPr algn="ctr"/>
                      <a:r>
                        <a:rPr lang="en-US" sz="1400" dirty="0"/>
                        <a:t>0.51</a:t>
                      </a:r>
                      <a:endParaRPr lang="en-US" sz="1400" dirty="0"/>
                    </a:p>
                  </a:txBody>
                  <a:tcPr/>
                </a:tc>
              </a:tr>
              <a:tr h="624840">
                <a:tc vMerge="1">
                  <a:tcPr/>
                </a:tc>
                <a:tc>
                  <a:txBody>
                    <a:bodyPr/>
                    <a:lstStyle/>
                    <a:p>
                      <a:pPr algn="ctr"/>
                      <a:r>
                        <a:rPr lang="en-US" sz="1400" dirty="0"/>
                        <a:t>SVM</a:t>
                      </a:r>
                      <a:endParaRPr lang="en-US" sz="1400" dirty="0"/>
                    </a:p>
                  </a:txBody>
                  <a:tcPr/>
                </a:tc>
                <a:tc>
                  <a:txBody>
                    <a:bodyPr/>
                    <a:lstStyle/>
                    <a:p>
                      <a:pPr algn="ctr"/>
                      <a:r>
                        <a:rPr lang="en-US" sz="1400" dirty="0"/>
                        <a:t>0.56</a:t>
                      </a:r>
                      <a:endParaRPr lang="en-US" sz="1400" dirty="0"/>
                    </a:p>
                  </a:txBody>
                  <a:tcPr/>
                </a:tc>
                <a:tc>
                  <a:txBody>
                    <a:bodyPr/>
                    <a:lstStyle/>
                    <a:p>
                      <a:pPr algn="ctr"/>
                      <a:r>
                        <a:rPr lang="en-US" sz="1400" dirty="0"/>
                        <a:t>0.56</a:t>
                      </a:r>
                      <a:endParaRPr lang="en-US" sz="1400" dirty="0"/>
                    </a:p>
                  </a:txBody>
                  <a:tcPr/>
                </a:tc>
                <a:tc>
                  <a:txBody>
                    <a:bodyPr/>
                    <a:lstStyle/>
                    <a:p>
                      <a:pPr algn="ctr"/>
                      <a:r>
                        <a:rPr lang="en-US" sz="1400" dirty="0"/>
                        <a:t>0.56</a:t>
                      </a:r>
                      <a:endParaRPr lang="en-US" sz="1400" dirty="0"/>
                    </a:p>
                  </a:txBody>
                  <a:tcPr/>
                </a:tc>
              </a:tr>
              <a:tr h="540450">
                <a:tc vMerge="1">
                  <a:tcPr/>
                </a:tc>
                <a:tc>
                  <a:txBody>
                    <a:bodyPr/>
                    <a:lstStyle/>
                    <a:p>
                      <a:pPr algn="ctr"/>
                      <a:r>
                        <a:rPr lang="en-US" sz="1400" dirty="0" err="1"/>
                        <a:t>XGBClassifier</a:t>
                      </a:r>
                      <a:endParaRPr lang="en-US" sz="1400" dirty="0"/>
                    </a:p>
                  </a:txBody>
                  <a:tcPr/>
                </a:tc>
                <a:tc>
                  <a:txBody>
                    <a:bodyPr/>
                    <a:lstStyle/>
                    <a:p>
                      <a:pPr algn="ctr"/>
                      <a:r>
                        <a:rPr lang="en-US" sz="1400" dirty="0"/>
                        <a:t>0.52</a:t>
                      </a:r>
                      <a:endParaRPr lang="en-US" sz="1400" dirty="0"/>
                    </a:p>
                  </a:txBody>
                  <a:tcPr/>
                </a:tc>
                <a:tc>
                  <a:txBody>
                    <a:bodyPr/>
                    <a:lstStyle/>
                    <a:p>
                      <a:pPr algn="ctr"/>
                      <a:r>
                        <a:rPr lang="en-US" sz="1400" dirty="0"/>
                        <a:t>0.52</a:t>
                      </a:r>
                      <a:endParaRPr lang="en-US" sz="1400" dirty="0"/>
                    </a:p>
                  </a:txBody>
                  <a:tcPr/>
                </a:tc>
                <a:tc>
                  <a:txBody>
                    <a:bodyPr/>
                    <a:lstStyle/>
                    <a:p>
                      <a:pPr algn="ctr"/>
                      <a:r>
                        <a:rPr lang="en-US" sz="1400" dirty="0"/>
                        <a:t>0.52</a:t>
                      </a:r>
                      <a:endParaRPr lang="en-US" sz="1400" dirty="0"/>
                    </a:p>
                  </a:txBody>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performance evaluation (Test Set)</a:t>
            </a:r>
            <a:endParaRPr lang="en-US" sz="2800" dirty="0"/>
          </a:p>
        </p:txBody>
      </p:sp>
      <p:sp>
        <p:nvSpPr>
          <p:cNvPr id="3" name="Content Placeholder 2"/>
          <p:cNvSpPr>
            <a:spLocks noGrp="1"/>
          </p:cNvSpPr>
          <p:nvPr>
            <p:ph idx="1"/>
          </p:nvPr>
        </p:nvSpPr>
        <p:spPr>
          <a:xfrm>
            <a:off x="285749" y="918155"/>
            <a:ext cx="8765783" cy="5460023"/>
          </a:xfrm>
        </p:spPr>
        <p:txBody>
          <a:bodyPr>
            <a:normAutofit/>
          </a:bodyPr>
          <a:lstStyle/>
          <a:p>
            <a:pPr marL="457200" lvl="1" indent="0" algn="just">
              <a:lnSpc>
                <a:spcPct val="150000"/>
              </a:lnSpc>
              <a:buNone/>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graphicFrame>
        <p:nvGraphicFramePr>
          <p:cNvPr id="5" name="Bảng 4"/>
          <p:cNvGraphicFramePr>
            <a:graphicFrameLocks noGrp="1"/>
          </p:cNvGraphicFramePr>
          <p:nvPr/>
        </p:nvGraphicFramePr>
        <p:xfrm>
          <a:off x="898154" y="798613"/>
          <a:ext cx="7220012" cy="2756226"/>
        </p:xfrm>
        <a:graphic>
          <a:graphicData uri="http://schemas.openxmlformats.org/drawingml/2006/table">
            <a:tbl>
              <a:tblPr firstRow="1" bandRow="1">
                <a:tableStyleId>{5940675A-B579-460E-94D1-54222C63F5DA}</a:tableStyleId>
              </a:tblPr>
              <a:tblGrid>
                <a:gridCol w="1392379"/>
                <a:gridCol w="1945600"/>
                <a:gridCol w="1385413"/>
                <a:gridCol w="1315092"/>
                <a:gridCol w="1181528"/>
              </a:tblGrid>
              <a:tr h="370840">
                <a:tc rowSpan="5">
                  <a:txBody>
                    <a:bodyPr/>
                    <a:lstStyle/>
                    <a:p>
                      <a:pPr lvl="0" algn="ctr">
                        <a:lnSpc>
                          <a:spcPct val="150000"/>
                        </a:lnSpc>
                      </a:pPr>
                      <a:r>
                        <a:rPr lang="en-US" sz="3200" dirty="0"/>
                        <a:t>SMOTE</a:t>
                      </a:r>
                      <a:endParaRPr lang="en-US" sz="3200" dirty="0"/>
                    </a:p>
                  </a:txBody>
                  <a:tcPr vert="vert270">
                    <a:solidFill>
                      <a:schemeClr val="bg1"/>
                    </a:solidFill>
                  </a:tcPr>
                </a:tc>
                <a:tc>
                  <a:txBody>
                    <a:bodyPr/>
                    <a:lstStyle/>
                    <a:p>
                      <a:pPr algn="ctr"/>
                      <a:r>
                        <a:rPr lang="en-US" dirty="0"/>
                        <a:t>Model</a:t>
                      </a:r>
                      <a:endParaRPr lang="en-US" dirty="0"/>
                    </a:p>
                  </a:txBody>
                  <a:tcPr>
                    <a:solidFill>
                      <a:schemeClr val="accent3">
                        <a:lumMod val="75000"/>
                      </a:schemeClr>
                    </a:solidFill>
                  </a:tcPr>
                </a:tc>
                <a:tc>
                  <a:txBody>
                    <a:bodyPr/>
                    <a:lstStyle/>
                    <a:p>
                      <a:pPr algn="ctr"/>
                      <a:r>
                        <a:rPr lang="en-US" dirty="0"/>
                        <a:t>Accuracy</a:t>
                      </a:r>
                      <a:endParaRPr lang="en-US" dirty="0"/>
                    </a:p>
                  </a:txBody>
                  <a:tcPr>
                    <a:solidFill>
                      <a:schemeClr val="accent3">
                        <a:lumMod val="75000"/>
                      </a:schemeClr>
                    </a:solidFill>
                  </a:tcPr>
                </a:tc>
                <a:tc>
                  <a:txBody>
                    <a:bodyPr/>
                    <a:lstStyle/>
                    <a:p>
                      <a:pPr algn="ctr"/>
                      <a:r>
                        <a:rPr lang="en-US" dirty="0"/>
                        <a:t>Precision</a:t>
                      </a:r>
                      <a:endParaRPr lang="en-US" dirty="0"/>
                    </a:p>
                  </a:txBody>
                  <a:tcPr>
                    <a:solidFill>
                      <a:schemeClr val="accent3">
                        <a:lumMod val="75000"/>
                      </a:schemeClr>
                    </a:solidFill>
                  </a:tcPr>
                </a:tc>
                <a:tc>
                  <a:txBody>
                    <a:bodyPr/>
                    <a:lstStyle/>
                    <a:p>
                      <a:pPr algn="ctr"/>
                      <a:r>
                        <a:rPr lang="en-US" dirty="0"/>
                        <a:t>Recall</a:t>
                      </a:r>
                      <a:endParaRPr lang="en-US" dirty="0"/>
                    </a:p>
                  </a:txBody>
                  <a:tcPr>
                    <a:solidFill>
                      <a:schemeClr val="accent3">
                        <a:lumMod val="75000"/>
                      </a:schemeClr>
                    </a:solidFill>
                  </a:tcPr>
                </a:tc>
              </a:tr>
              <a:tr h="370840">
                <a:tc vMerge="1">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Logistic Regression</a:t>
                      </a:r>
                      <a:endParaRPr lang="en-US" sz="1400" dirty="0"/>
                    </a:p>
                    <a:p>
                      <a:pPr algn="ctr"/>
                      <a:endParaRPr lang="en-US" sz="1400" dirty="0"/>
                    </a:p>
                  </a:txBody>
                  <a:tcPr/>
                </a:tc>
                <a:tc>
                  <a:txBody>
                    <a:bodyPr/>
                    <a:lstStyle/>
                    <a:p>
                      <a:pPr algn="ctr"/>
                      <a:r>
                        <a:rPr lang="en-US" sz="1400" dirty="0"/>
                        <a:t>0.98</a:t>
                      </a:r>
                      <a:endParaRPr lang="en-US" sz="1400" dirty="0"/>
                    </a:p>
                  </a:txBody>
                  <a:tcPr/>
                </a:tc>
                <a:tc>
                  <a:txBody>
                    <a:bodyPr/>
                    <a:lstStyle/>
                    <a:p>
                      <a:pPr algn="ctr"/>
                      <a:r>
                        <a:rPr lang="en-US" sz="1400" dirty="0"/>
                        <a:t>0.97</a:t>
                      </a:r>
                      <a:endParaRPr lang="en-US" sz="1400" dirty="0"/>
                    </a:p>
                  </a:txBody>
                  <a:tcPr/>
                </a:tc>
                <a:tc>
                  <a:txBody>
                    <a:bodyPr/>
                    <a:lstStyle/>
                    <a:p>
                      <a:pPr algn="ctr"/>
                      <a:r>
                        <a:rPr lang="en-US" sz="1400" dirty="0"/>
                        <a:t>0.98</a:t>
                      </a:r>
                      <a:endParaRPr lang="en-US" sz="1400" dirty="0"/>
                    </a:p>
                  </a:txBody>
                  <a:tcPr/>
                </a:tc>
              </a:tr>
              <a:tr h="701936">
                <a:tc vMerge="1">
                  <a:tcPr/>
                </a:tc>
                <a:tc>
                  <a:txBody>
                    <a:bodyPr/>
                    <a:lstStyle/>
                    <a:p>
                      <a:pPr algn="ctr"/>
                      <a:r>
                        <a:rPr lang="en-US" sz="1400" dirty="0"/>
                        <a:t>Decision Tree</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r>
              <a:tr h="624840">
                <a:tc vMerge="1">
                  <a:tcPr/>
                </a:tc>
                <a:tc>
                  <a:txBody>
                    <a:bodyPr/>
                    <a:lstStyle/>
                    <a:p>
                      <a:pPr algn="ctr"/>
                      <a:r>
                        <a:rPr lang="en-US" sz="1400" dirty="0"/>
                        <a:t>SVM</a:t>
                      </a:r>
                      <a:endParaRPr lang="en-US" sz="1400" dirty="0"/>
                    </a:p>
                  </a:txBody>
                  <a:tcPr/>
                </a:tc>
                <a:tc>
                  <a:txBody>
                    <a:bodyPr/>
                    <a:lstStyle/>
                    <a:p>
                      <a:pPr algn="ctr"/>
                      <a:r>
                        <a:rPr lang="en-US" sz="1400" dirty="0"/>
                        <a:t>0.92</a:t>
                      </a:r>
                      <a:endParaRPr lang="en-US" sz="1400" dirty="0"/>
                    </a:p>
                  </a:txBody>
                  <a:tcPr/>
                </a:tc>
                <a:tc>
                  <a:txBody>
                    <a:bodyPr/>
                    <a:lstStyle/>
                    <a:p>
                      <a:pPr algn="ctr"/>
                      <a:r>
                        <a:rPr lang="en-US" sz="1400" dirty="0"/>
                        <a:t>0.88</a:t>
                      </a:r>
                      <a:endParaRPr lang="en-US" sz="1400" dirty="0"/>
                    </a:p>
                  </a:txBody>
                  <a:tcPr/>
                </a:tc>
                <a:tc>
                  <a:txBody>
                    <a:bodyPr/>
                    <a:lstStyle/>
                    <a:p>
                      <a:pPr algn="ctr"/>
                      <a:r>
                        <a:rPr lang="en-US" sz="1400" dirty="0"/>
                        <a:t>0.91</a:t>
                      </a:r>
                      <a:endParaRPr lang="en-US" sz="1400" dirty="0"/>
                    </a:p>
                  </a:txBody>
                  <a:tcPr/>
                </a:tc>
              </a:tr>
              <a:tr h="540450">
                <a:tc vMerge="1">
                  <a:tcPr/>
                </a:tc>
                <a:tc>
                  <a:txBody>
                    <a:bodyPr/>
                    <a:lstStyle/>
                    <a:p>
                      <a:pPr algn="ctr"/>
                      <a:r>
                        <a:rPr lang="en-US" sz="1400" dirty="0" err="1"/>
                        <a:t>XGBClassifier</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r>
            </a:tbl>
          </a:graphicData>
        </a:graphic>
      </p:graphicFrame>
      <p:graphicFrame>
        <p:nvGraphicFramePr>
          <p:cNvPr id="9" name="Bảng 8"/>
          <p:cNvGraphicFramePr>
            <a:graphicFrameLocks noGrp="1"/>
          </p:cNvGraphicFramePr>
          <p:nvPr/>
        </p:nvGraphicFramePr>
        <p:xfrm>
          <a:off x="898154" y="3588395"/>
          <a:ext cx="7220012" cy="2756226"/>
        </p:xfrm>
        <a:graphic>
          <a:graphicData uri="http://schemas.openxmlformats.org/drawingml/2006/table">
            <a:tbl>
              <a:tblPr firstRow="1" bandRow="1">
                <a:tableStyleId>{5940675A-B579-460E-94D1-54222C63F5DA}</a:tableStyleId>
              </a:tblPr>
              <a:tblGrid>
                <a:gridCol w="1392379"/>
                <a:gridCol w="1945600"/>
                <a:gridCol w="1385413"/>
                <a:gridCol w="1315092"/>
                <a:gridCol w="1181528"/>
              </a:tblGrid>
              <a:tr h="370840">
                <a:tc rowSpan="5">
                  <a:txBody>
                    <a:bodyPr/>
                    <a:lstStyle/>
                    <a:p>
                      <a:pPr lvl="0" algn="ctr">
                        <a:lnSpc>
                          <a:spcPct val="150000"/>
                        </a:lnSpc>
                      </a:pPr>
                      <a:r>
                        <a:rPr lang="en-US" sz="3200" dirty="0"/>
                        <a:t>ROS</a:t>
                      </a:r>
                      <a:endParaRPr lang="en-US" sz="3200" dirty="0"/>
                    </a:p>
                  </a:txBody>
                  <a:tcPr vert="vert270">
                    <a:solidFill>
                      <a:schemeClr val="bg1"/>
                    </a:solidFill>
                  </a:tcPr>
                </a:tc>
                <a:tc>
                  <a:txBody>
                    <a:bodyPr/>
                    <a:lstStyle/>
                    <a:p>
                      <a:pPr algn="ctr"/>
                      <a:r>
                        <a:rPr lang="en-US" dirty="0"/>
                        <a:t>Model</a:t>
                      </a:r>
                      <a:endParaRPr lang="en-US" dirty="0"/>
                    </a:p>
                  </a:txBody>
                  <a:tcPr>
                    <a:solidFill>
                      <a:schemeClr val="accent3">
                        <a:lumMod val="75000"/>
                      </a:schemeClr>
                    </a:solidFill>
                  </a:tcPr>
                </a:tc>
                <a:tc>
                  <a:txBody>
                    <a:bodyPr/>
                    <a:lstStyle/>
                    <a:p>
                      <a:pPr algn="ctr"/>
                      <a:r>
                        <a:rPr lang="en-US" dirty="0"/>
                        <a:t>Accuracy</a:t>
                      </a:r>
                      <a:endParaRPr lang="en-US" dirty="0"/>
                    </a:p>
                  </a:txBody>
                  <a:tcPr>
                    <a:solidFill>
                      <a:schemeClr val="accent3">
                        <a:lumMod val="75000"/>
                      </a:schemeClr>
                    </a:solidFill>
                  </a:tcPr>
                </a:tc>
                <a:tc>
                  <a:txBody>
                    <a:bodyPr/>
                    <a:lstStyle/>
                    <a:p>
                      <a:pPr algn="ctr"/>
                      <a:r>
                        <a:rPr lang="en-US" dirty="0"/>
                        <a:t>Precision</a:t>
                      </a:r>
                      <a:endParaRPr lang="en-US" dirty="0"/>
                    </a:p>
                  </a:txBody>
                  <a:tcPr>
                    <a:solidFill>
                      <a:schemeClr val="accent3">
                        <a:lumMod val="75000"/>
                      </a:schemeClr>
                    </a:solidFill>
                  </a:tcPr>
                </a:tc>
                <a:tc>
                  <a:txBody>
                    <a:bodyPr/>
                    <a:lstStyle/>
                    <a:p>
                      <a:pPr algn="ctr"/>
                      <a:r>
                        <a:rPr lang="en-US" dirty="0"/>
                        <a:t>Recall</a:t>
                      </a:r>
                      <a:endParaRPr lang="en-US" dirty="0"/>
                    </a:p>
                  </a:txBody>
                  <a:tcPr>
                    <a:solidFill>
                      <a:schemeClr val="accent3">
                        <a:lumMod val="75000"/>
                      </a:schemeClr>
                    </a:solidFill>
                  </a:tcPr>
                </a:tc>
              </a:tr>
              <a:tr h="370840">
                <a:tc vMerge="1">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Logistic Regression</a:t>
                      </a:r>
                      <a:endParaRPr lang="en-US" sz="1400" dirty="0"/>
                    </a:p>
                    <a:p>
                      <a:pPr algn="ctr"/>
                      <a:endParaRPr lang="en-US" sz="1400" dirty="0"/>
                    </a:p>
                  </a:txBody>
                  <a:tcPr/>
                </a:tc>
                <a:tc>
                  <a:txBody>
                    <a:bodyPr/>
                    <a:lstStyle/>
                    <a:p>
                      <a:pPr algn="ctr"/>
                      <a:r>
                        <a:rPr lang="en-US" sz="1400" dirty="0"/>
                        <a:t>0.99</a:t>
                      </a:r>
                      <a:endParaRPr lang="en-US" sz="1400" dirty="0"/>
                    </a:p>
                  </a:txBody>
                  <a:tcPr/>
                </a:tc>
                <a:tc>
                  <a:txBody>
                    <a:bodyPr/>
                    <a:lstStyle/>
                    <a:p>
                      <a:pPr algn="ctr"/>
                      <a:r>
                        <a:rPr lang="en-US" sz="1400" dirty="0"/>
                        <a:t>0.97</a:t>
                      </a:r>
                      <a:endParaRPr lang="en-US" sz="1400" dirty="0"/>
                    </a:p>
                  </a:txBody>
                  <a:tcPr/>
                </a:tc>
                <a:tc>
                  <a:txBody>
                    <a:bodyPr/>
                    <a:lstStyle/>
                    <a:p>
                      <a:pPr algn="ctr"/>
                      <a:r>
                        <a:rPr lang="en-US" sz="1400" dirty="0"/>
                        <a:t>0.99</a:t>
                      </a:r>
                      <a:endParaRPr lang="en-US" sz="1400" dirty="0"/>
                    </a:p>
                  </a:txBody>
                  <a:tcPr/>
                </a:tc>
              </a:tr>
              <a:tr h="701936">
                <a:tc vMerge="1">
                  <a:tcPr/>
                </a:tc>
                <a:tc>
                  <a:txBody>
                    <a:bodyPr/>
                    <a:lstStyle/>
                    <a:p>
                      <a:pPr algn="ctr"/>
                      <a:r>
                        <a:rPr lang="en-US" sz="1400" dirty="0"/>
                        <a:t>Decision Tree</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r>
              <a:tr h="624840">
                <a:tc vMerge="1">
                  <a:tcPr/>
                </a:tc>
                <a:tc>
                  <a:txBody>
                    <a:bodyPr/>
                    <a:lstStyle/>
                    <a:p>
                      <a:pPr algn="ctr"/>
                      <a:r>
                        <a:rPr lang="en-US" sz="1400" dirty="0"/>
                        <a:t>SVM</a:t>
                      </a:r>
                      <a:endParaRPr lang="en-US" sz="1400" dirty="0"/>
                    </a:p>
                  </a:txBody>
                  <a:tcPr/>
                </a:tc>
                <a:tc>
                  <a:txBody>
                    <a:bodyPr/>
                    <a:lstStyle/>
                    <a:p>
                      <a:pPr algn="ctr"/>
                      <a:r>
                        <a:rPr lang="en-US" sz="1400" dirty="0"/>
                        <a:t>0.92</a:t>
                      </a:r>
                      <a:endParaRPr lang="en-US" sz="1400" dirty="0"/>
                    </a:p>
                  </a:txBody>
                  <a:tcPr/>
                </a:tc>
                <a:tc>
                  <a:txBody>
                    <a:bodyPr/>
                    <a:lstStyle/>
                    <a:p>
                      <a:pPr algn="ctr"/>
                      <a:r>
                        <a:rPr lang="en-US" sz="1400" dirty="0"/>
                        <a:t>0.89</a:t>
                      </a:r>
                      <a:endParaRPr lang="en-US" sz="1400" dirty="0"/>
                    </a:p>
                  </a:txBody>
                  <a:tcPr/>
                </a:tc>
                <a:tc>
                  <a:txBody>
                    <a:bodyPr/>
                    <a:lstStyle/>
                    <a:p>
                      <a:pPr algn="ctr"/>
                      <a:r>
                        <a:rPr lang="en-US" sz="1400" dirty="0"/>
                        <a:t>0.91</a:t>
                      </a:r>
                      <a:endParaRPr lang="en-US" sz="1400" dirty="0"/>
                    </a:p>
                  </a:txBody>
                  <a:tcPr/>
                </a:tc>
              </a:tr>
              <a:tr h="540450">
                <a:tc vMerge="1">
                  <a:tcPr/>
                </a:tc>
                <a:tc>
                  <a:txBody>
                    <a:bodyPr/>
                    <a:lstStyle/>
                    <a:p>
                      <a:pPr algn="ctr"/>
                      <a:r>
                        <a:rPr lang="en-US" sz="1400" dirty="0" err="1"/>
                        <a:t>XGBClassifier</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c>
                  <a:txBody>
                    <a:bodyPr/>
                    <a:lstStyle/>
                    <a:p>
                      <a:pPr algn="ctr"/>
                      <a:r>
                        <a:rPr lang="en-US" sz="1400" dirty="0"/>
                        <a:t>1.0</a:t>
                      </a:r>
                      <a:endParaRPr lang="en-US" sz="1400" dirty="0"/>
                    </a:p>
                  </a:txBody>
                  <a:tcPr>
                    <a:solidFill>
                      <a:schemeClr val="accent4">
                        <a:lumMod val="40000"/>
                        <a:lumOff val="60000"/>
                      </a:schemeClr>
                    </a:solidFill>
                  </a:tcP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Problem introduction</a:t>
            </a:r>
            <a:endParaRPr lang="en-US" sz="3200" dirty="0"/>
          </a:p>
        </p:txBody>
      </p:sp>
      <p:sp>
        <p:nvSpPr>
          <p:cNvPr id="3" name="Content Placeholder 2"/>
          <p:cNvSpPr>
            <a:spLocks noGrp="1"/>
          </p:cNvSpPr>
          <p:nvPr>
            <p:ph idx="1"/>
          </p:nvPr>
        </p:nvSpPr>
        <p:spPr/>
        <p:txBody>
          <a:bodyPr>
            <a:normAutofit fontScale="92500"/>
          </a:bodyPr>
          <a:lstStyle/>
          <a:p>
            <a:pPr algn="just">
              <a:lnSpc>
                <a:spcPct val="150000"/>
              </a:lnSpc>
            </a:pPr>
            <a:r>
              <a:rPr lang="en-US" sz="2000" b="1" i="1" dirty="0"/>
              <a:t>What is Autism?</a:t>
            </a:r>
            <a:endParaRPr lang="en-US" sz="2000" b="1" i="1" dirty="0"/>
          </a:p>
          <a:p>
            <a:pPr lvl="1">
              <a:lnSpc>
                <a:spcPct val="150000"/>
              </a:lnSpc>
            </a:pPr>
            <a:r>
              <a:rPr lang="en-US" sz="1400" dirty="0"/>
              <a:t>Autism, or autism spectrum disorder (ASD), refers to a broad range of conditions characterized by challenges with social skills, repetitive behaviors, speech and nonverbal communication.</a:t>
            </a:r>
            <a:endParaRPr lang="en-US" sz="1400" dirty="0"/>
          </a:p>
          <a:p>
            <a:pPr algn="just">
              <a:lnSpc>
                <a:spcPct val="150000"/>
              </a:lnSpc>
            </a:pPr>
            <a:r>
              <a:rPr lang="en-US" sz="2000" b="1" i="1" dirty="0"/>
              <a:t>Causes and Challenges</a:t>
            </a:r>
            <a:endParaRPr lang="en-US" sz="2000" b="1" i="1" dirty="0"/>
          </a:p>
          <a:p>
            <a:pPr lvl="1">
              <a:lnSpc>
                <a:spcPct val="150000"/>
              </a:lnSpc>
            </a:pPr>
            <a:r>
              <a:rPr lang="en-US" sz="1400" dirty="0"/>
              <a:t>It is mostly influenced by a combination of genetic and environmental factors. Because autism is a spectrum disorder, each person with autism has a distinct set of strengths and challenges.</a:t>
            </a:r>
            <a:endParaRPr lang="en-US" sz="1400" dirty="0"/>
          </a:p>
          <a:p>
            <a:pPr lvl="1">
              <a:lnSpc>
                <a:spcPct val="150000"/>
              </a:lnSpc>
            </a:pPr>
            <a:r>
              <a:rPr lang="en-US" sz="1400" dirty="0"/>
              <a:t>The ways in which people with autism learn, think and problem-solve can range from highly skilled to severely challenged.</a:t>
            </a:r>
            <a:endParaRPr lang="en-US" sz="1400" dirty="0"/>
          </a:p>
          <a:p>
            <a:pPr lvl="1">
              <a:lnSpc>
                <a:spcPct val="150000"/>
              </a:lnSpc>
            </a:pPr>
            <a:r>
              <a:rPr lang="en-US" sz="1400" dirty="0"/>
              <a:t>Research has made clear that high quality early intervention can improve learning, communication and social skills, as well as underlying brain development. Yet the diagnostic process can take several years.</a:t>
            </a:r>
            <a:endParaRPr lang="en-US" sz="1800" dirty="0"/>
          </a:p>
          <a:p>
            <a:pPr algn="just">
              <a:lnSpc>
                <a:spcPct val="150000"/>
              </a:lnSpc>
            </a:pPr>
            <a:r>
              <a:rPr lang="en-US" sz="2000" b="1" i="1" dirty="0"/>
              <a:t>The Role of Machine Learning</a:t>
            </a:r>
            <a:endParaRPr lang="en-US" sz="2000" b="1" i="1" dirty="0"/>
          </a:p>
          <a:p>
            <a:pPr lvl="1">
              <a:lnSpc>
                <a:spcPct val="150000"/>
              </a:lnSpc>
            </a:pPr>
            <a:r>
              <a:rPr lang="en-US" sz="1400" dirty="0"/>
              <a:t>This dataset is composed of survey results for more than 700 people who filled an app form.</a:t>
            </a:r>
            <a:endParaRPr lang="en-US" sz="1400" dirty="0"/>
          </a:p>
          <a:p>
            <a:pPr lvl="1">
              <a:lnSpc>
                <a:spcPct val="150000"/>
              </a:lnSpc>
            </a:pPr>
            <a:r>
              <a:rPr lang="en-US" sz="1400" dirty="0"/>
              <a:t>There are labels portraying whether the person received a diagnosis of autism, allowing machine learning models to predict the likelihood of having autism, therefore allowing healthcare professionals prioritize their resources.</a:t>
            </a:r>
            <a:endParaRPr lang="en-US" sz="1400" dirty="0"/>
          </a:p>
          <a:p>
            <a:pPr marL="457200" lvl="1" indent="0" algn="just">
              <a:lnSpc>
                <a:spcPct val="150000"/>
              </a:lnSpc>
              <a:buNone/>
            </a:pPr>
            <a:endParaRPr lang="en-US" dirty="0"/>
          </a:p>
          <a:p>
            <a:pPr algn="just">
              <a:lnSpc>
                <a:spcPct val="150000"/>
              </a:lnSpc>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438417" y="2987212"/>
            <a:ext cx="8267165" cy="1346667"/>
          </a:xfrm>
        </p:spPr>
        <p:txBody>
          <a:bodyPr/>
          <a:lstStyle/>
          <a:p>
            <a:pPr algn="ctr"/>
            <a:r>
              <a:rPr lang="en-US" sz="7200" dirty="0"/>
              <a:t>Conclusion</a:t>
            </a:r>
            <a:endParaRPr lang="en-US" sz="7200"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72966" y="-157770"/>
            <a:ext cx="4403747" cy="815861"/>
          </a:xfrm>
        </p:spPr>
        <p:txBody>
          <a:bodyPr/>
          <a:lstStyle/>
          <a:p>
            <a:pPr algn="ctr"/>
            <a:r>
              <a:rPr lang="en-US" sz="4400" dirty="0">
                <a:solidFill>
                  <a:schemeClr val="bg1"/>
                </a:solidFill>
              </a:rPr>
              <a:t>Conclusion</a:t>
            </a:r>
            <a:endParaRPr lang="en-US" sz="4400" dirty="0">
              <a:solidFill>
                <a:schemeClr val="bg1"/>
              </a:solidFill>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a:p>
        </p:txBody>
      </p:sp>
      <p:sp>
        <p:nvSpPr>
          <p:cNvPr id="3" name="Hộp Văn bản 2"/>
          <p:cNvSpPr txBox="1"/>
          <p:nvPr/>
        </p:nvSpPr>
        <p:spPr>
          <a:xfrm>
            <a:off x="623454" y="969818"/>
            <a:ext cx="7377545"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Learn about processing methods and applications in machine learning</a:t>
            </a:r>
            <a:endParaRPr lang="en-US" dirty="0"/>
          </a:p>
          <a:p>
            <a:pPr marL="285750" indent="-285750">
              <a:lnSpc>
                <a:spcPct val="150000"/>
              </a:lnSpc>
              <a:buFont typeface="Arial" panose="020B0604020202020204" pitchFamily="34" charset="0"/>
              <a:buChar char="•"/>
            </a:pPr>
            <a:r>
              <a:rPr lang="en-US" dirty="0"/>
              <a:t>Applying machine learning models to classify autism</a:t>
            </a:r>
            <a:endParaRPr lang="en-US" dirty="0"/>
          </a:p>
          <a:p>
            <a:pPr marL="285750" indent="-285750">
              <a:lnSpc>
                <a:spcPct val="150000"/>
              </a:lnSpc>
              <a:buFont typeface="Arial" panose="020B0604020202020204" pitchFamily="34" charset="0"/>
              <a:buChar char="•"/>
            </a:pPr>
            <a:r>
              <a:rPr lang="en-US" dirty="0"/>
              <a:t>Apply many other models</a:t>
            </a:r>
            <a:endParaRPr lang="en-US" dirty="0"/>
          </a:p>
          <a:p>
            <a:pPr marL="285750" indent="-285750">
              <a:lnSpc>
                <a:spcPct val="150000"/>
              </a:lnSpc>
              <a:buFont typeface="Arial" panose="020B0604020202020204" pitchFamily="34" charset="0"/>
              <a:buChar char="•"/>
            </a:pPr>
            <a:r>
              <a:rPr lang="en-US" dirty="0"/>
              <a:t>It is necessary to apply many other methods to optimize the problem</a:t>
            </a:r>
            <a:endParaRPr lang="en-US" dirty="0"/>
          </a:p>
          <a:p>
            <a:pPr marL="285750" indent="-285750">
              <a:buFont typeface="Arial" panose="020B0604020202020204" pitchFamily="34" charset="0"/>
              <a:buChar char="•"/>
            </a:pPr>
            <a:endParaRPr 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55797"/>
            <a:ext cx="7886700" cy="614589"/>
          </a:xfrm>
        </p:spPr>
        <p:txBody>
          <a:bodyPr/>
          <a:lstStyle/>
          <a:p>
            <a:br>
              <a:rPr lang="en-US" dirty="0">
                <a:solidFill>
                  <a:schemeClr val="tx1"/>
                </a:solidFill>
              </a:rPr>
            </a:br>
            <a:endParaRPr 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173055" y="3338921"/>
            <a:ext cx="8797889" cy="1346667"/>
          </a:xfrm>
        </p:spPr>
        <p:txBody>
          <a:bodyPr/>
          <a:lstStyle/>
          <a:p>
            <a:pPr algn="ctr"/>
            <a:r>
              <a:rPr lang="en-US" dirty="0"/>
              <a:t>Exploratory Data Analysis (EDA)</a:t>
            </a:r>
            <a:endParaRPr lang="en-US"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Exploratory Data Analysis (EDA)</a:t>
            </a:r>
            <a:endParaRPr lang="en-US" sz="2800" dirty="0"/>
          </a:p>
        </p:txBody>
      </p:sp>
      <p:sp>
        <p:nvSpPr>
          <p:cNvPr id="3" name="Content Placeholder 2"/>
          <p:cNvSpPr>
            <a:spLocks noGrp="1"/>
          </p:cNvSpPr>
          <p:nvPr>
            <p:ph idx="1"/>
          </p:nvPr>
        </p:nvSpPr>
        <p:spPr>
          <a:xfrm>
            <a:off x="285750" y="918155"/>
            <a:ext cx="8572500" cy="5460023"/>
          </a:xfrm>
        </p:spPr>
        <p:txBody>
          <a:bodyPr>
            <a:normAutofit/>
          </a:bodyPr>
          <a:lstStyle/>
          <a:p>
            <a:pPr algn="just">
              <a:lnSpc>
                <a:spcPct val="150000"/>
              </a:lnSpc>
            </a:pPr>
            <a:r>
              <a:rPr lang="en-US" sz="2000" b="1" dirty="0"/>
              <a:t>EDA</a:t>
            </a:r>
            <a:endParaRPr lang="en-US" sz="2000" b="1" dirty="0"/>
          </a:p>
          <a:p>
            <a:pPr lvl="1">
              <a:lnSpc>
                <a:spcPct val="150000"/>
              </a:lnSpc>
            </a:pPr>
            <a:r>
              <a:rPr lang="en-US" sz="1400" dirty="0"/>
              <a:t>Finding correlation between categorical features and target using plots.</a:t>
            </a:r>
            <a:endParaRPr lang="en-US" sz="1400" dirty="0"/>
          </a:p>
          <a:p>
            <a:pPr lvl="1">
              <a:lnSpc>
                <a:spcPct val="150000"/>
              </a:lnSpc>
            </a:pPr>
            <a:r>
              <a:rPr lang="en-US" sz="1400" dirty="0"/>
              <a:t>Distribution plot of age</a:t>
            </a:r>
            <a:endParaRPr lang="en-US" sz="1400" dirty="0"/>
          </a:p>
          <a:p>
            <a:pPr lvl="1">
              <a:lnSpc>
                <a:spcPct val="150000"/>
              </a:lnSpc>
            </a:pPr>
            <a:r>
              <a:rPr lang="en-US" sz="1400" dirty="0"/>
              <a:t>Plot of top countries participated in survey.</a:t>
            </a:r>
            <a:endParaRPr lang="en-US" dirty="0"/>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Exploratory Data Analysis (EDA)</a:t>
            </a:r>
            <a:endParaRPr lang="en-US" sz="2800" dirty="0"/>
          </a:p>
        </p:txBody>
      </p:sp>
      <p:sp>
        <p:nvSpPr>
          <p:cNvPr id="3" name="Content Placeholder 2"/>
          <p:cNvSpPr>
            <a:spLocks noGrp="1"/>
          </p:cNvSpPr>
          <p:nvPr>
            <p:ph idx="1"/>
          </p:nvPr>
        </p:nvSpPr>
        <p:spPr>
          <a:xfrm>
            <a:off x="285750" y="918155"/>
            <a:ext cx="8572500" cy="5460023"/>
          </a:xfrm>
        </p:spPr>
        <p:txBody>
          <a:bodyPr>
            <a:normAutofit/>
          </a:bodyPr>
          <a:lstStyle/>
          <a:p>
            <a:pPr algn="just">
              <a:lnSpc>
                <a:spcPct val="150000"/>
              </a:lnSpc>
            </a:pPr>
            <a:r>
              <a:rPr lang="en-US" sz="2000" b="1" dirty="0"/>
              <a:t>Features Description</a:t>
            </a:r>
            <a:endParaRPr lang="en-US" sz="2000" b="1"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pic>
        <p:nvPicPr>
          <p:cNvPr id="5" name="Hình ảnh 4"/>
          <p:cNvPicPr>
            <a:picLocks noChangeAspect="1"/>
          </p:cNvPicPr>
          <p:nvPr/>
        </p:nvPicPr>
        <p:blipFill>
          <a:blip r:embed="rId1"/>
          <a:stretch>
            <a:fillRect/>
          </a:stretch>
        </p:blipFill>
        <p:spPr>
          <a:xfrm>
            <a:off x="1063182" y="1777426"/>
            <a:ext cx="7017636" cy="4073705"/>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Features Description</a:t>
            </a:r>
            <a:endParaRPr lang="en-US" sz="2800" dirty="0"/>
          </a:p>
        </p:txBody>
      </p:sp>
      <p:sp>
        <p:nvSpPr>
          <p:cNvPr id="3" name="Content Placeholder 2"/>
          <p:cNvSpPr>
            <a:spLocks noGrp="1"/>
          </p:cNvSpPr>
          <p:nvPr>
            <p:ph idx="1"/>
          </p:nvPr>
        </p:nvSpPr>
        <p:spPr>
          <a:xfrm>
            <a:off x="285750" y="918155"/>
            <a:ext cx="8572500" cy="5460023"/>
          </a:xfrm>
        </p:spPr>
        <p:txBody>
          <a:bodyPr>
            <a:normAutofit/>
          </a:bodyPr>
          <a:lstStyle/>
          <a:p>
            <a:pPr algn="just">
              <a:lnSpc>
                <a:spcPct val="150000"/>
              </a:lnSpc>
            </a:pPr>
            <a:r>
              <a:rPr lang="en-US" sz="2000" b="1" dirty="0"/>
              <a:t>Load the data</a:t>
            </a:r>
            <a:endParaRPr lang="en-US" sz="2000" b="1" dirty="0"/>
          </a:p>
          <a:p>
            <a:pPr lvl="1" algn="just">
              <a:lnSpc>
                <a:spcPct val="150000"/>
              </a:lnSpc>
            </a:pPr>
            <a:r>
              <a:rPr lang="en-US" sz="1600" dirty="0"/>
              <a:t>S</a:t>
            </a:r>
            <a:r>
              <a:rPr lang="en-US" sz="1400" dirty="0"/>
              <a:t>hape of </a:t>
            </a:r>
            <a:r>
              <a:rPr lang="en-US" sz="1400" dirty="0" err="1"/>
              <a:t>DataFrame</a:t>
            </a:r>
            <a:r>
              <a:rPr lang="en-US" sz="1400" dirty="0"/>
              <a:t> is: (704, 21)</a:t>
            </a:r>
            <a:endParaRPr lang="en-US" sz="1400" dirty="0"/>
          </a:p>
          <a:p>
            <a:pPr lvl="1" algn="just">
              <a:lnSpc>
                <a:spcPct val="150000"/>
              </a:lnSpc>
            </a:pPr>
            <a:r>
              <a:rPr lang="en-US" sz="1400" dirty="0"/>
              <a:t>Glimpse the data:</a:t>
            </a:r>
            <a:endParaRPr lang="en-US" sz="14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fld>
            <a:endParaRPr lang="en-US" dirty="0"/>
          </a:p>
        </p:txBody>
      </p:sp>
      <p:pic>
        <p:nvPicPr>
          <p:cNvPr id="8" name="Hình ảnh 7"/>
          <p:cNvPicPr>
            <a:picLocks noChangeAspect="1"/>
          </p:cNvPicPr>
          <p:nvPr/>
        </p:nvPicPr>
        <p:blipFill>
          <a:blip r:embed="rId1"/>
          <a:stretch>
            <a:fillRect/>
          </a:stretch>
        </p:blipFill>
        <p:spPr>
          <a:xfrm>
            <a:off x="2198924" y="2380816"/>
            <a:ext cx="4746152" cy="3621456"/>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01 Tong quan ve Cong dan so</Template>
  <TotalTime>0</TotalTime>
  <Words>9867</Words>
  <Application>WPS Presentation</Application>
  <PresentationFormat>Trình chiếu Trên màn hình (4:3)</PresentationFormat>
  <Paragraphs>780</Paragraphs>
  <Slides>52</Slides>
  <Notes>12</Notes>
  <HiddenSlides>0</HiddenSlides>
  <MMClips>0</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52</vt:i4>
      </vt:variant>
    </vt:vector>
  </HeadingPairs>
  <TitlesOfParts>
    <vt:vector size="74" baseType="lpstr">
      <vt:lpstr>Arial</vt:lpstr>
      <vt:lpstr>SimSun</vt:lpstr>
      <vt:lpstr>Wingdings</vt:lpstr>
      <vt:lpstr>Times New Roman</vt:lpstr>
      <vt:lpstr>Tahoma</vt:lpstr>
      <vt:lpstr>Calibri</vt:lpstr>
      <vt:lpstr>Calibri Light</vt:lpstr>
      <vt:lpstr>Microsoft YaHei</vt:lpstr>
      <vt:lpstr>Arial Unicode MS</vt:lpstr>
      <vt:lpstr>STKaiti</vt:lpstr>
      <vt:lpstr>Sitka Text Semibold</vt:lpstr>
      <vt:lpstr>Sitka Subheading</vt:lpstr>
      <vt:lpstr>Sitka Display</vt:lpstr>
      <vt:lpstr>Segoe UI Variable Text Semibold</vt:lpstr>
      <vt:lpstr>Segoe UI Symbol</vt:lpstr>
      <vt:lpstr>Segoe MDL2 Assets</vt:lpstr>
      <vt:lpstr>Pristina</vt:lpstr>
      <vt:lpstr>MS Gothic</vt:lpstr>
      <vt:lpstr>Monotype Corsiva</vt:lpstr>
      <vt:lpstr>STHupo</vt:lpstr>
      <vt:lpstr>Tw Cen MT Condensed Extra Bold</vt:lpstr>
      <vt:lpstr>Office Theme</vt:lpstr>
      <vt:lpstr>Diagnosing autism on adults  using Machine Learning</vt:lpstr>
      <vt:lpstr>Content</vt:lpstr>
      <vt:lpstr>Problem introduction</vt:lpstr>
      <vt:lpstr>Problem introduction</vt:lpstr>
      <vt:lpstr>Problem introduction</vt:lpstr>
      <vt:lpstr>Exploratory Data Analysis (EDA)</vt:lpstr>
      <vt:lpstr>Exploratory Data Analysis (EDA)</vt:lpstr>
      <vt:lpstr>Exploratory Data Analysis (EDA)</vt:lpstr>
      <vt:lpstr>Features Description</vt:lpstr>
      <vt:lpstr>Features Description</vt:lpstr>
      <vt:lpstr>Features Description</vt:lpstr>
      <vt:lpstr>Features Description</vt:lpstr>
      <vt:lpstr>Data reprocessing</vt:lpstr>
      <vt:lpstr>Data preprocessing</vt:lpstr>
      <vt:lpstr>Data preprocessing</vt:lpstr>
      <vt:lpstr>Data cleaning</vt:lpstr>
      <vt:lpstr>Data cleaning </vt:lpstr>
      <vt:lpstr>Data cleaning </vt:lpstr>
      <vt:lpstr>Data cleaning </vt:lpstr>
      <vt:lpstr>Data cleaning </vt:lpstr>
      <vt:lpstr>Data cleaning </vt:lpstr>
      <vt:lpstr>Data cleaning </vt:lpstr>
      <vt:lpstr>Data cleaning </vt:lpstr>
      <vt:lpstr>EDA </vt:lpstr>
      <vt:lpstr>EDA</vt:lpstr>
      <vt:lpstr>EDA</vt:lpstr>
      <vt:lpstr>EDA</vt:lpstr>
      <vt:lpstr>EDA</vt:lpstr>
      <vt:lpstr>EDA</vt:lpstr>
      <vt:lpstr>Data preprocessing</vt:lpstr>
      <vt:lpstr>Data preprocessing</vt:lpstr>
      <vt:lpstr>Data preprocessing</vt:lpstr>
      <vt:lpstr>Data preprocessing</vt:lpstr>
      <vt:lpstr>Handling data imbalance</vt:lpstr>
      <vt:lpstr>Handling data imbalance</vt:lpstr>
      <vt:lpstr>Handling data imbalance</vt:lpstr>
      <vt:lpstr>Handling data imbalance</vt:lpstr>
      <vt:lpstr>Handling data imbalance</vt:lpstr>
      <vt:lpstr>Handling data imbalance</vt:lpstr>
      <vt:lpstr>Handling data imbalance</vt:lpstr>
      <vt:lpstr>Handling data imbalance</vt:lpstr>
      <vt:lpstr>Normalizing the features</vt:lpstr>
      <vt:lpstr>Model training</vt:lpstr>
      <vt:lpstr>Model training</vt:lpstr>
      <vt:lpstr>Model training</vt:lpstr>
      <vt:lpstr>Model performance evaluation</vt:lpstr>
      <vt:lpstr>Model performance evaluation (Train Set)</vt:lpstr>
      <vt:lpstr>Model performance evaluation (Train Set)</vt:lpstr>
      <vt:lpstr>Model performance evaluation (Test Set)</vt:lpstr>
      <vt:lpstr>Conclusion</vt:lpstr>
      <vt:lpstr>Conclusion</vt:lpstr>
      <vt:lpstr>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1: Tổng quan về  thế giới số</dc:title>
  <dc:creator>Namvh</dc:creator>
  <cp:lastModifiedBy>Phuc Vu Quang</cp:lastModifiedBy>
  <cp:revision>136</cp:revision>
  <dcterms:created xsi:type="dcterms:W3CDTF">2022-10-11T13:55:00Z</dcterms:created>
  <dcterms:modified xsi:type="dcterms:W3CDTF">2024-11-12T17:10:21Z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66BFAABF525D457A99A40211241D46E3_12</vt:lpwstr>
  </property>
  <property fmtid="{D5CDD505-2E9C-101B-9397-08002B2CF9AE}" pid="3" name="KSOProductBuildVer">
    <vt:lpwstr>1033-12.2.0.18607</vt:lpwstr>
  </property>
</Properties>
</file>